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useoModerno Medium"/>
      <p:regular r:id="rId30"/>
      <p:bold r:id="rId31"/>
      <p:italic r:id="rId32"/>
      <p:boldItalic r:id="rId33"/>
    </p:embeddedFont>
    <p:embeddedFont>
      <p:font typeface="Roboto"/>
      <p:regular r:id="rId34"/>
      <p:bold r:id="rId35"/>
      <p:italic r:id="rId36"/>
      <p:boldItalic r:id="rId37"/>
    </p:embeddedFont>
    <p:embeddedFont>
      <p:font typeface="MuseoModerno"/>
      <p:regular r:id="rId38"/>
      <p:bold r:id="rId39"/>
      <p:italic r:id="rId40"/>
      <p:boldItalic r:id="rId41"/>
    </p:embeddedFont>
    <p:embeddedFont>
      <p:font typeface="Maven Pro"/>
      <p:regular r:id="rId42"/>
      <p:bold r:id="rId43"/>
    </p:embeddedFont>
    <p:embeddedFont>
      <p:font typeface="Days One"/>
      <p:regular r:id="rId44"/>
    </p:embeddedFont>
    <p:embeddedFont>
      <p:font typeface="Albert Sans"/>
      <p:regular r:id="rId45"/>
      <p:bold r:id="rId46"/>
      <p:italic r:id="rId47"/>
      <p:boldItalic r:id="rId48"/>
    </p:embeddedFon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FA15E7-121B-4D0A-8087-056C3CC36CC4}">
  <a:tblStyle styleId="{24FA15E7-121B-4D0A-8087-056C3CC36C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useoModerno-italic.fntdata"/><Relationship Id="rId42" Type="http://schemas.openxmlformats.org/officeDocument/2006/relationships/font" Target="fonts/MavenPro-regular.fntdata"/><Relationship Id="rId41" Type="http://schemas.openxmlformats.org/officeDocument/2006/relationships/font" Target="fonts/MuseoModerno-boldItalic.fntdata"/><Relationship Id="rId44" Type="http://schemas.openxmlformats.org/officeDocument/2006/relationships/font" Target="fonts/DaysOne-regular.fntdata"/><Relationship Id="rId43" Type="http://schemas.openxmlformats.org/officeDocument/2006/relationships/font" Target="fonts/MavenPro-bold.fntdata"/><Relationship Id="rId46" Type="http://schemas.openxmlformats.org/officeDocument/2006/relationships/font" Target="fonts/AlbertSans-bold.fntdata"/><Relationship Id="rId45" Type="http://schemas.openxmlformats.org/officeDocument/2006/relationships/font" Target="fonts/Alber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lbertSans-boldItalic.fntdata"/><Relationship Id="rId47" Type="http://schemas.openxmlformats.org/officeDocument/2006/relationships/font" Target="fonts/AlbertSans-italic.fntdata"/><Relationship Id="rId49" Type="http://schemas.openxmlformats.org/officeDocument/2006/relationships/font" Target="fonts/DM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useoModernoMedium-bold.fntdata"/><Relationship Id="rId30" Type="http://schemas.openxmlformats.org/officeDocument/2006/relationships/font" Target="fonts/MuseoModernoMedium-regular.fntdata"/><Relationship Id="rId33" Type="http://schemas.openxmlformats.org/officeDocument/2006/relationships/font" Target="fonts/MuseoModernoMedium-boldItalic.fntdata"/><Relationship Id="rId32" Type="http://schemas.openxmlformats.org/officeDocument/2006/relationships/font" Target="fonts/MuseoModernoMedium-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MuseoModerno-bold.fntdata"/><Relationship Id="rId38" Type="http://schemas.openxmlformats.org/officeDocument/2006/relationships/font" Target="fonts/MuseoModern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italic.fntdata"/><Relationship Id="rId50" Type="http://schemas.openxmlformats.org/officeDocument/2006/relationships/font" Target="fonts/DMSans-bold.fntdata"/><Relationship Id="rId52" Type="http://schemas.openxmlformats.org/officeDocument/2006/relationships/font" Target="fonts/DM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db0f06be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db0f06be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ctr">
              <a:spcBef>
                <a:spcPts val="1200"/>
              </a:spcBef>
              <a:spcAft>
                <a:spcPts val="0"/>
              </a:spcAft>
              <a:buClr>
                <a:srgbClr val="181818"/>
              </a:buClr>
              <a:buSzPts val="1400"/>
              <a:buFont typeface="Maven Pro"/>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4db0f06be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4db0f06be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db0f06be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db0f06be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4de067cb0d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4de067cb0d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Brielle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de067cb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4de067cb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rgbClr val="181818"/>
                </a:solidFill>
                <a:latin typeface="Maven Pro"/>
                <a:ea typeface="Maven Pro"/>
                <a:cs typeface="Maven Pro"/>
                <a:sym typeface="Maven Pro"/>
              </a:rPr>
              <a:t>Brielle </a:t>
            </a:r>
            <a:endParaRPr sz="1400">
              <a:solidFill>
                <a:srgbClr val="181818"/>
              </a:solidFill>
              <a:latin typeface="Maven Pro"/>
              <a:ea typeface="Maven Pro"/>
              <a:cs typeface="Maven Pro"/>
              <a:sym typeface="Maven Pro"/>
            </a:endParaRPr>
          </a:p>
          <a:p>
            <a:pPr indent="-317500" lvl="0" marL="457200" rtl="0" algn="l">
              <a:lnSpc>
                <a:spcPct val="115000"/>
              </a:lnSpc>
              <a:spcBef>
                <a:spcPts val="120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To identify most important predictors of academic performance and stress levels based on music habits </a:t>
            </a:r>
            <a:endParaRPr sz="1400">
              <a:solidFill>
                <a:srgbClr val="181818"/>
              </a:solidFill>
              <a:latin typeface="Maven Pro"/>
              <a:ea typeface="Maven Pro"/>
              <a:cs typeface="Maven Pro"/>
              <a:sym typeface="Maven Pro"/>
            </a:endParaRPr>
          </a:p>
          <a:p>
            <a:pPr indent="-317500" lvl="0" marL="457200" rtl="0" algn="l">
              <a:lnSpc>
                <a:spcPct val="115000"/>
              </a:lnSpc>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Enhances our accuracy with reduced overfitting </a:t>
            </a:r>
            <a:endParaRPr sz="1400">
              <a:solidFill>
                <a:srgbClr val="181818"/>
              </a:solidFill>
              <a:latin typeface="Maven Pro"/>
              <a:ea typeface="Maven Pro"/>
              <a:cs typeface="Maven Pro"/>
              <a:sym typeface="Maven Pro"/>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de067cb0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de067cb0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Brielle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4de067cb0d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4de067cb0d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4de067cb0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4de067cb0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Brielle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4de067cb0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4de067cb0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Brielle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4de067cb0d_3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4de067cb0d_3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Keon</a:t>
            </a:r>
            <a:endParaRPr/>
          </a:p>
          <a:p>
            <a:pPr indent="0" lvl="0" marL="0" rtl="0" algn="l">
              <a:spcBef>
                <a:spcPts val="0"/>
              </a:spcBef>
              <a:spcAft>
                <a:spcPts val="0"/>
              </a:spcAft>
              <a:buNone/>
            </a:pPr>
            <a:r>
              <a:rPr lang="en" sz="1050">
                <a:solidFill>
                  <a:srgbClr val="444746"/>
                </a:solidFill>
                <a:latin typeface="Roboto"/>
                <a:ea typeface="Roboto"/>
                <a:cs typeface="Roboto"/>
                <a:sym typeface="Roboto"/>
              </a:rPr>
              <a:t>This topic is important and relevant to us as this is a Business Analyst Capstone at the bcob. The findings relate directly to us and can be used </a:t>
            </a:r>
            <a:endParaRPr sz="1050">
              <a:solidFill>
                <a:srgbClr val="444746"/>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4de067cb0d_3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4de067cb0d_3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Hannah </a:t>
            </a:r>
            <a:endParaRPr b="1">
              <a:solidFill>
                <a:schemeClr val="dk1"/>
              </a:solidFill>
            </a:endParaRPr>
          </a:p>
          <a:p>
            <a:pPr indent="0" lvl="0" marL="0" rtl="0" algn="l">
              <a:lnSpc>
                <a:spcPct val="115000"/>
              </a:lnSpc>
              <a:spcBef>
                <a:spcPts val="1200"/>
              </a:spcBef>
              <a:spcAft>
                <a:spcPts val="0"/>
              </a:spcAft>
              <a:buNone/>
            </a:pPr>
            <a:br>
              <a:rPr b="1" lang="en">
                <a:solidFill>
                  <a:schemeClr val="dk1"/>
                </a:solidFill>
              </a:rPr>
            </a:br>
            <a:r>
              <a:rPr b="1" lang="en" sz="1300">
                <a:solidFill>
                  <a:schemeClr val="dk1"/>
                </a:solidFill>
              </a:rPr>
              <a:t>Interpreting the Confusion Matrix (Random Forest)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confusion matrix breaks down how well the model predicted each </a:t>
            </a:r>
            <a:r>
              <a:rPr b="1" lang="en">
                <a:solidFill>
                  <a:schemeClr val="dk1"/>
                </a:solidFill>
              </a:rPr>
              <a:t>letter grade (A–F)</a:t>
            </a:r>
            <a:r>
              <a:rPr lang="en">
                <a:solidFill>
                  <a:schemeClr val="dk1"/>
                </a:solidFill>
              </a:rPr>
              <a:t> compared to the actual grade.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Each </a:t>
            </a:r>
            <a:r>
              <a:rPr b="1" lang="en">
                <a:solidFill>
                  <a:schemeClr val="dk1"/>
                </a:solidFill>
              </a:rPr>
              <a:t>row</a:t>
            </a:r>
            <a:r>
              <a:rPr lang="en">
                <a:solidFill>
                  <a:schemeClr val="dk1"/>
                </a:solidFill>
              </a:rPr>
              <a:t> = Actual Grade</a:t>
            </a:r>
            <a:br>
              <a:rPr lang="en">
                <a:solidFill>
                  <a:schemeClr val="dk1"/>
                </a:solidFill>
              </a:rPr>
            </a:br>
            <a:r>
              <a:rPr lang="en">
                <a:solidFill>
                  <a:schemeClr val="dk1"/>
                </a:solidFill>
              </a:rPr>
              <a:t> Each </a:t>
            </a:r>
            <a:r>
              <a:rPr b="1" lang="en">
                <a:solidFill>
                  <a:schemeClr val="dk1"/>
                </a:solidFill>
              </a:rPr>
              <a:t>column</a:t>
            </a:r>
            <a:r>
              <a:rPr lang="en">
                <a:solidFill>
                  <a:schemeClr val="dk1"/>
                </a:solidFill>
              </a:rPr>
              <a:t> = Predicted Grade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What Went Well:</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High accuracy in correct classifications</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7381 students</a:t>
            </a:r>
            <a:r>
              <a:rPr lang="en">
                <a:solidFill>
                  <a:schemeClr val="dk1"/>
                </a:solidFill>
              </a:rPr>
              <a:t> who actually earned an </a:t>
            </a:r>
            <a:r>
              <a:rPr b="1" lang="en">
                <a:solidFill>
                  <a:schemeClr val="dk1"/>
                </a:solidFill>
              </a:rPr>
              <a:t>A</a:t>
            </a:r>
            <a:r>
              <a:rPr lang="en">
                <a:solidFill>
                  <a:schemeClr val="dk1"/>
                </a:solidFill>
              </a:rPr>
              <a:t> were correctly predicted as </a:t>
            </a:r>
            <a:r>
              <a:rPr b="1" lang="en">
                <a:solidFill>
                  <a:schemeClr val="dk1"/>
                </a:solidFill>
              </a:rPr>
              <a:t>A</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5974 students</a:t>
            </a:r>
            <a:r>
              <a:rPr lang="en">
                <a:solidFill>
                  <a:schemeClr val="dk1"/>
                </a:solidFill>
              </a:rPr>
              <a:t> with a </a:t>
            </a:r>
            <a:r>
              <a:rPr b="1" lang="en">
                <a:solidFill>
                  <a:schemeClr val="dk1"/>
                </a:solidFill>
              </a:rPr>
              <a:t>B</a:t>
            </a:r>
            <a:r>
              <a:rPr lang="en">
                <a:solidFill>
                  <a:schemeClr val="dk1"/>
                </a:solidFill>
              </a:rPr>
              <a:t> were correctly classified.</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5056 students</a:t>
            </a:r>
            <a:r>
              <a:rPr lang="en">
                <a:solidFill>
                  <a:schemeClr val="dk1"/>
                </a:solidFill>
              </a:rPr>
              <a:t> with a </a:t>
            </a:r>
            <a:r>
              <a:rPr b="1" lang="en">
                <a:solidFill>
                  <a:schemeClr val="dk1"/>
                </a:solidFill>
              </a:rPr>
              <a:t>D</a:t>
            </a:r>
            <a:r>
              <a:rPr lang="en">
                <a:solidFill>
                  <a:schemeClr val="dk1"/>
                </a:solidFill>
              </a:rPr>
              <a:t>, and </a:t>
            </a:r>
            <a:r>
              <a:rPr b="1" lang="en">
                <a:solidFill>
                  <a:schemeClr val="dk1"/>
                </a:solidFill>
              </a:rPr>
              <a:t>5599 students</a:t>
            </a:r>
            <a:r>
              <a:rPr lang="en">
                <a:solidFill>
                  <a:schemeClr val="dk1"/>
                </a:solidFill>
              </a:rPr>
              <a:t> with an </a:t>
            </a:r>
            <a:r>
              <a:rPr b="1" lang="en">
                <a:solidFill>
                  <a:schemeClr val="dk1"/>
                </a:solidFill>
              </a:rPr>
              <a:t>F</a:t>
            </a:r>
            <a:r>
              <a:rPr lang="en">
                <a:solidFill>
                  <a:schemeClr val="dk1"/>
                </a:solidFill>
              </a:rPr>
              <a:t> were also correctly predicted.</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These high values along the </a:t>
            </a:r>
            <a:r>
              <a:rPr b="1" lang="en">
                <a:solidFill>
                  <a:schemeClr val="dk1"/>
                </a:solidFill>
              </a:rPr>
              <a:t>diagonal</a:t>
            </a:r>
            <a:r>
              <a:rPr lang="en">
                <a:solidFill>
                  <a:schemeClr val="dk1"/>
                </a:solidFill>
              </a:rPr>
              <a:t> show the model is performing very well.</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Small Misclassifications: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Minor confusion between A and nearby grades</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183 students who got an </a:t>
            </a:r>
            <a:r>
              <a:rPr b="1" lang="en">
                <a:solidFill>
                  <a:schemeClr val="dk1"/>
                </a:solidFill>
              </a:rPr>
              <a:t>A</a:t>
            </a:r>
            <a:r>
              <a:rPr lang="en">
                <a:solidFill>
                  <a:schemeClr val="dk1"/>
                </a:solidFill>
              </a:rPr>
              <a:t> were predicted as </a:t>
            </a:r>
            <a:r>
              <a:rPr b="1" lang="en">
                <a:solidFill>
                  <a:schemeClr val="dk1"/>
                </a:solidFill>
              </a:rPr>
              <a:t>B</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166 predicted as </a:t>
            </a:r>
            <a:r>
              <a:rPr b="1" lang="en">
                <a:solidFill>
                  <a:schemeClr val="dk1"/>
                </a:solidFill>
              </a:rPr>
              <a:t>F</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141 predicted as </a:t>
            </a:r>
            <a:r>
              <a:rPr b="1" lang="en">
                <a:solidFill>
                  <a:schemeClr val="dk1"/>
                </a:solidFill>
              </a:rPr>
              <a:t>D</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might reflect borderline scores or overlapping features (e.g., similar music habits or study behaviors).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 and A overlap</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357 students who actually received an </a:t>
            </a:r>
            <a:r>
              <a:rPr b="1" lang="en">
                <a:solidFill>
                  <a:schemeClr val="dk1"/>
                </a:solidFill>
              </a:rPr>
              <a:t>F</a:t>
            </a:r>
            <a:r>
              <a:rPr lang="en">
                <a:solidFill>
                  <a:schemeClr val="dk1"/>
                </a:solidFill>
              </a:rPr>
              <a:t> were predicted as </a:t>
            </a:r>
            <a:r>
              <a:rPr b="1" lang="en">
                <a:solidFill>
                  <a:schemeClr val="dk1"/>
                </a:solidFill>
              </a:rPr>
              <a:t>A</a:t>
            </a:r>
            <a:r>
              <a:rPr lang="en">
                <a:solidFill>
                  <a:schemeClr val="dk1"/>
                </a:solidFill>
              </a:rPr>
              <a:t> — this is notable and may indicate that certain behaviors (e.g., high listening time, favorite genre) appear similar between top and struggling students.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Very few predictions for grade C</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Nearly all correct predictions for </a:t>
            </a:r>
            <a:r>
              <a:rPr b="1" lang="en">
                <a:solidFill>
                  <a:schemeClr val="dk1"/>
                </a:solidFill>
              </a:rPr>
              <a:t>C</a:t>
            </a:r>
            <a:r>
              <a:rPr lang="en">
                <a:solidFill>
                  <a:schemeClr val="dk1"/>
                </a:solidFill>
              </a:rPr>
              <a:t> (4463), but almost no confusion into/out of this category, which might suggest a clearer pattern for C students.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Takeaway: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model does an </a:t>
            </a:r>
            <a:r>
              <a:rPr b="1" lang="en">
                <a:solidFill>
                  <a:schemeClr val="dk1"/>
                </a:solidFill>
              </a:rPr>
              <a:t>excellent job distinguishing between most grades</a:t>
            </a:r>
            <a:r>
              <a:rPr lang="en">
                <a:solidFill>
                  <a:schemeClr val="dk1"/>
                </a:solidFill>
              </a:rPr>
              <a:t>, especially </a:t>
            </a:r>
            <a:r>
              <a:rPr b="1" lang="en">
                <a:solidFill>
                  <a:schemeClr val="dk1"/>
                </a:solidFill>
              </a:rPr>
              <a:t>A, B, D, and F</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Some overlap</a:t>
            </a:r>
            <a:r>
              <a:rPr lang="en">
                <a:solidFill>
                  <a:schemeClr val="dk1"/>
                </a:solidFill>
              </a:rPr>
              <a:t> between adjacent grades (e.g., A↔B, D↔F) is expected and reflects the </a:t>
            </a:r>
            <a:r>
              <a:rPr b="1" lang="en">
                <a:solidFill>
                  <a:schemeClr val="dk1"/>
                </a:solidFill>
              </a:rPr>
              <a:t>complexity of academic performance</a:t>
            </a:r>
            <a:r>
              <a:rPr lang="en">
                <a:solidFill>
                  <a:schemeClr val="dk1"/>
                </a:solidFill>
              </a:rPr>
              <a:t>, which can’t always be perfectly separated by habits or major.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Overall, the confusion matrix supports the high </a:t>
            </a:r>
            <a:r>
              <a:rPr b="1" lang="en">
                <a:solidFill>
                  <a:schemeClr val="dk1"/>
                </a:solidFill>
              </a:rPr>
              <a:t>accuracy of 94%</a:t>
            </a:r>
            <a:r>
              <a:rPr lang="en">
                <a:solidFill>
                  <a:schemeClr val="dk1"/>
                </a:solidFill>
              </a:rPr>
              <a:t> and shows that the Random Forest is highly reliable.</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4de067cb0d_3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4de067cb0d_3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Students who listen to slower or moderate tempo music tend to perform better </a:t>
            </a:r>
            <a:r>
              <a:rPr lang="en"/>
              <a:t>overall</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4db9365737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4db9365737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Jaden</a:t>
            </a:r>
            <a:endParaRPr/>
          </a:p>
          <a:p>
            <a:pPr indent="0" lvl="0" marL="0" rtl="0" algn="l">
              <a:lnSpc>
                <a:spcPct val="115000"/>
              </a:lnSpc>
              <a:spcBef>
                <a:spcPts val="1200"/>
              </a:spcBef>
              <a:spcAft>
                <a:spcPts val="0"/>
              </a:spcAft>
              <a:buNone/>
            </a:pPr>
            <a:r>
              <a:rPr lang="en">
                <a:solidFill>
                  <a:schemeClr val="dk1"/>
                </a:solidFill>
              </a:rPr>
              <a:t>Based on our analysis using cluster and Random Forest models, we found clear links between music habits, academic performance, and stress levels. One key takeaway is that genre matters—students who listened to calming music like Classical, Lo-fi, Jazz, and Gospel tended to have lower stress and better grades. In contrast, high-energy genres like EDM, Metal, and Hip Hop were linked to higher stress and lower academic performance, especially when used during study time. So, it’s helpful to save those upbeat tracks for workouts or breaks rather than study sessions.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found that moderation and timing are important. Students who listened to music for about 1 to 3 hours a day generally performed better and felt less stressed. But listening for more than 4 hours daily often showed the opposite effect. Creating structured habits—like having specific playlists for studying or relaxing—can make a big difference. In short, music can be a helpful tool for managing stress and boosting focus, as long as it’s used intentionally and in the right context.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Given that we are business students in a digital age these findings can be extremely useful as we transition to finals and for some graduate education after, we may choose to lower BPM listening options for more structured listening routines.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4db9365737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4db9365737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Keon– mention where we found the data from too – using kaggle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Introduction of the student performance dataset: </a:t>
            </a:r>
            <a:endParaRPr/>
          </a:p>
          <a:p>
            <a:pPr indent="0" lvl="0" marL="0" rtl="0" algn="l">
              <a:spcBef>
                <a:spcPts val="0"/>
              </a:spcBef>
              <a:spcAft>
                <a:spcPts val="0"/>
              </a:spcAft>
              <a:buNone/>
            </a:pPr>
            <a:r>
              <a:rPr lang="en"/>
              <a:t>Here we can use the time to mention step 4 of the potential outline: how we define ‘student performance/grade’, and ‘stress levels’ </a:t>
            </a:r>
            <a:endParaRPr/>
          </a:p>
          <a:p>
            <a:pPr indent="-298450" lvl="0" marL="457200" rtl="0" algn="l">
              <a:spcBef>
                <a:spcPts val="0"/>
              </a:spcBef>
              <a:spcAft>
                <a:spcPts val="0"/>
              </a:spcAft>
              <a:buSzPts val="1100"/>
              <a:buChar char="-"/>
            </a:pPr>
            <a:r>
              <a:rPr lang="en"/>
              <a:t>Student performance/grade: letter grades on a 10pt scale (ex. 90-100 is an A) </a:t>
            </a:r>
            <a:endParaRPr/>
          </a:p>
          <a:p>
            <a:pPr indent="-298450" lvl="0" marL="457200" rtl="0" algn="l">
              <a:spcBef>
                <a:spcPts val="0"/>
              </a:spcBef>
              <a:spcAft>
                <a:spcPts val="0"/>
              </a:spcAft>
              <a:buSzPts val="1100"/>
              <a:buChar char="-"/>
            </a:pPr>
            <a:r>
              <a:rPr lang="en"/>
              <a:t>Stress levels: self-reported levels ranked 1-10 </a:t>
            </a:r>
            <a:endParaRPr/>
          </a:p>
          <a:p>
            <a:pPr indent="-298450" lvl="0" marL="457200" rtl="0" algn="l">
              <a:spcBef>
                <a:spcPts val="0"/>
              </a:spcBef>
              <a:spcAft>
                <a:spcPts val="0"/>
              </a:spcAft>
              <a:buSzPts val="1100"/>
              <a:buChar char="-"/>
            </a:pPr>
            <a:r>
              <a:rPr lang="en"/>
              <a:t>Age_y – to be traditional college level ages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4dad1554d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4dad1554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Keon: introduction of the dataset &amp; mention where the data is from </a:t>
            </a:r>
            <a:endParaRPr/>
          </a:p>
          <a:p>
            <a:pPr indent="-304800" lvl="0" marL="457200" rtl="0" algn="l">
              <a:lnSpc>
                <a:spcPct val="115000"/>
              </a:lnSpc>
              <a:spcBef>
                <a:spcPts val="0"/>
              </a:spcBef>
              <a:spcAft>
                <a:spcPts val="0"/>
              </a:spcAft>
              <a:buClr>
                <a:srgbClr val="181818"/>
              </a:buClr>
              <a:buSzPts val="1200"/>
              <a:buFont typeface="Maven Pro"/>
              <a:buAutoNum type="arabicPeriod"/>
            </a:pPr>
            <a:r>
              <a:rPr lang="en" sz="1200">
                <a:solidFill>
                  <a:srgbClr val="181818"/>
                </a:solidFill>
                <a:latin typeface="Maven Pro"/>
                <a:ea typeface="Maven Pro"/>
                <a:cs typeface="Maven Pro"/>
                <a:sym typeface="Maven Pro"/>
              </a:rPr>
              <a:t>How we define ‘music habits’ and ‘stress levels’ </a:t>
            </a:r>
            <a:endParaRPr sz="1200">
              <a:solidFill>
                <a:srgbClr val="181818"/>
              </a:solidFill>
              <a:latin typeface="Maven Pro"/>
              <a:ea typeface="Maven Pro"/>
              <a:cs typeface="Maven Pro"/>
              <a:sym typeface="Maven Pro"/>
            </a:endParaRPr>
          </a:p>
          <a:p>
            <a:pPr indent="-304800" lvl="1" marL="914400" rtl="0" algn="l">
              <a:lnSpc>
                <a:spcPct val="115000"/>
              </a:lnSpc>
              <a:spcBef>
                <a:spcPts val="0"/>
              </a:spcBef>
              <a:spcAft>
                <a:spcPts val="0"/>
              </a:spcAft>
              <a:buClr>
                <a:schemeClr val="dk1"/>
              </a:buClr>
              <a:buSzPts val="1200"/>
              <a:buFont typeface="Arial"/>
              <a:buAutoNum type="alphaLcPeriod"/>
            </a:pPr>
            <a:r>
              <a:rPr lang="en" sz="1200">
                <a:solidFill>
                  <a:schemeClr val="dk1"/>
                </a:solidFill>
              </a:rPr>
              <a:t>Music habits:</a:t>
            </a:r>
            <a:endParaRPr sz="1200">
              <a:solidFill>
                <a:schemeClr val="dk1"/>
              </a:solidFill>
            </a:endParaRPr>
          </a:p>
          <a:p>
            <a:pPr indent="-304800" lvl="2" marL="1371600" rtl="0" algn="l">
              <a:lnSpc>
                <a:spcPct val="115000"/>
              </a:lnSpc>
              <a:spcBef>
                <a:spcPts val="0"/>
              </a:spcBef>
              <a:spcAft>
                <a:spcPts val="0"/>
              </a:spcAft>
              <a:buClr>
                <a:schemeClr val="dk1"/>
              </a:buClr>
              <a:buSzPts val="1200"/>
              <a:buFont typeface="Arial"/>
              <a:buAutoNum type="romanLcPeriod"/>
            </a:pPr>
            <a:r>
              <a:rPr lang="en" sz="1200">
                <a:solidFill>
                  <a:schemeClr val="dk1"/>
                </a:solidFill>
              </a:rPr>
              <a:t>number of hours per day that one listens to music</a:t>
            </a:r>
            <a:endParaRPr sz="1200">
              <a:solidFill>
                <a:schemeClr val="dk1"/>
              </a:solidFill>
            </a:endParaRPr>
          </a:p>
          <a:p>
            <a:pPr indent="-304800" lvl="2" marL="1371600" rtl="0" algn="l">
              <a:lnSpc>
                <a:spcPct val="115000"/>
              </a:lnSpc>
              <a:spcBef>
                <a:spcPts val="0"/>
              </a:spcBef>
              <a:spcAft>
                <a:spcPts val="0"/>
              </a:spcAft>
              <a:buClr>
                <a:schemeClr val="dk1"/>
              </a:buClr>
              <a:buSzPts val="1200"/>
              <a:buFont typeface="Arial"/>
              <a:buAutoNum type="romanLcPeriod"/>
            </a:pPr>
            <a:r>
              <a:rPr lang="en" sz="1200">
                <a:solidFill>
                  <a:schemeClr val="dk1"/>
                </a:solidFill>
              </a:rPr>
              <a:t>If they listen to music while working or not </a:t>
            </a:r>
            <a:endParaRPr sz="1200">
              <a:solidFill>
                <a:schemeClr val="dk1"/>
              </a:solidFill>
            </a:endParaRPr>
          </a:p>
          <a:p>
            <a:pPr indent="-304800" lvl="2" marL="1371600" rtl="0" algn="l">
              <a:lnSpc>
                <a:spcPct val="115000"/>
              </a:lnSpc>
              <a:spcBef>
                <a:spcPts val="0"/>
              </a:spcBef>
              <a:spcAft>
                <a:spcPts val="0"/>
              </a:spcAft>
              <a:buClr>
                <a:schemeClr val="dk1"/>
              </a:buClr>
              <a:buSzPts val="1200"/>
              <a:buFont typeface="Arial"/>
              <a:buAutoNum type="romanLcPeriod"/>
            </a:pPr>
            <a:r>
              <a:rPr lang="en" sz="1200">
                <a:solidFill>
                  <a:schemeClr val="dk1"/>
                </a:solidFill>
              </a:rPr>
              <a:t>Favorite genre to listen to </a:t>
            </a:r>
            <a:endParaRPr sz="1200">
              <a:solidFill>
                <a:schemeClr val="dk1"/>
              </a:solidFill>
            </a:endParaRPr>
          </a:p>
          <a:p>
            <a:pPr indent="-304800" lvl="2" marL="1371600" rtl="0" algn="l">
              <a:lnSpc>
                <a:spcPct val="115000"/>
              </a:lnSpc>
              <a:spcBef>
                <a:spcPts val="0"/>
              </a:spcBef>
              <a:spcAft>
                <a:spcPts val="0"/>
              </a:spcAft>
              <a:buClr>
                <a:schemeClr val="dk1"/>
              </a:buClr>
              <a:buSzPts val="1200"/>
              <a:buFont typeface="Arial"/>
              <a:buAutoNum type="romanLcPeriod"/>
            </a:pPr>
            <a:r>
              <a:rPr lang="en" sz="1200">
                <a:solidFill>
                  <a:schemeClr val="dk1"/>
                </a:solidFill>
              </a:rPr>
              <a:t>Frequencies of each genre</a:t>
            </a:r>
            <a:endParaRPr sz="1200">
              <a:solidFill>
                <a:schemeClr val="dk1"/>
              </a:solidFill>
            </a:endParaRPr>
          </a:p>
          <a:p>
            <a:pPr indent="-304800" lvl="2" marL="1371600" rtl="0" algn="l">
              <a:lnSpc>
                <a:spcPct val="115000"/>
              </a:lnSpc>
              <a:spcBef>
                <a:spcPts val="0"/>
              </a:spcBef>
              <a:spcAft>
                <a:spcPts val="0"/>
              </a:spcAft>
              <a:buClr>
                <a:schemeClr val="dk1"/>
              </a:buClr>
              <a:buSzPts val="1200"/>
              <a:buFont typeface="Arial"/>
              <a:buAutoNum type="romanLcPeriod"/>
            </a:pPr>
            <a:r>
              <a:rPr lang="en" sz="1200">
                <a:solidFill>
                  <a:schemeClr val="dk1"/>
                </a:solidFill>
              </a:rPr>
              <a:t>Beats per minute</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AutoNum type="alphaLcPeriod"/>
            </a:pPr>
            <a:r>
              <a:rPr lang="en" sz="1200">
                <a:solidFill>
                  <a:schemeClr val="dk1"/>
                </a:solidFill>
              </a:rPr>
              <a:t>Stress levels: self reported levels ranked 1-10</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de067cb0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4de067cb0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Keon – briefly explain how we merged, and cleaned the data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4de067cb0d_3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4de067cb0d_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Jaden</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begin by looking at music genre preferences across different academic departments. This chart shows the most popular music genres among students from four departments: Engineering, Business, Computer Science, and Mathematics. Overall, Rock and Pop are the top choices—especially in the Computer Science department, where over 30 students prefer Rock. CS students also had the most diverse music tastes. Engineering students favored similar genres, while Business students had more evenly spread preferences. Math students had the fewest responses, but Pop was the most popular there. Less common genres like Latin, Jazz, Gospel, and Folk were chosen less frequently across all majors. Interestingly, high-energy genres like Rock and Metal were more common in STEM fields, possibly reflecting the intense nature of those programs. Business students' broader genre variety might reflect more cultural diversity.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de067cb0d_3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de067cb0d_3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Jaden – shorten </a:t>
            </a:r>
            <a:endParaRPr/>
          </a:p>
          <a:p>
            <a:pPr indent="0" lvl="0" marL="0" rtl="0" algn="l">
              <a:lnSpc>
                <a:spcPct val="115000"/>
              </a:lnSpc>
              <a:spcBef>
                <a:spcPts val="1200"/>
              </a:spcBef>
              <a:spcAft>
                <a:spcPts val="1200"/>
              </a:spcAft>
              <a:buNone/>
            </a:pPr>
            <a:r>
              <a:rPr lang="en">
                <a:solidFill>
                  <a:schemeClr val="dk1"/>
                </a:solidFill>
              </a:rPr>
              <a:t>Now, we'll explore the connection between academic performance and music listening habits. This chart plots students' total scores against the number of hours they listen to music daily, categorized by their major: Engineering, Business, CS, and Mathematics. We found that students who listen to music for a moderate amount of time—about 0.5 to 2.5 hours per day—tend to have higher scores, especially in Engineering and CS. CS students actually performed well across nearly all listening durations. However, students who listened for 10 or more hours per day had more mixed or lower scores, especially in Business and Math. So, while moderate listening may support academic success, excessive listening might hurt it—but not always. Some students still scored high, which shows that personal habits and study styles can vary. It is important to note that in this graph there may be a black line per colored bar. The black line signifies variance in the this section of data. Meaning the longer the black line the more variance or outliers which may misrepresent the true average.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4de067cb0d_3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4de067cb0d_3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Jaden-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Finally, let's examine stress levels in relation to major and music genre preference. This bar chart explores average student stress levels (rated from 1 to 10) based on their academic department—Engineering, Business, or Mathematics—and favorite music genre. Each colored bar represents a specific group, while the thin black lines show 95% confidence intervals, indicating how certain we are about each group's average. Taller bars mean higher stress, and shorter confidence intervals suggest more reliable estimates. For example, Mathematics students who prefer K-pop report the highest stress level (a 10) with a narrow confidence interval, pointing to both high and consistent stress in that group.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Across the departments, some trends stand out. Engineering majors who enjoy K-pop, Rock, or Video Game Music tend to report higher stress, while those who favor Classical or </a:t>
            </a:r>
            <a:r>
              <a:rPr lang="en">
                <a:solidFill>
                  <a:schemeClr val="dk1"/>
                </a:solidFill>
              </a:rPr>
              <a:t>Lo Fi</a:t>
            </a:r>
            <a:r>
              <a:rPr lang="en">
                <a:solidFill>
                  <a:schemeClr val="dk1"/>
                </a:solidFill>
              </a:rPr>
              <a:t> music show lower stress. Business students who prefer Jazz or Classical also report lower stress on average, while fans of Metal or R&amp;B show higher levels. These patterns suggest that both academic major and music preference may influence perceived stress, though individual experiences vary, and these findings reflect group averages—not personal outcomes. The chart provides a starting point for deeper analysis and reminds us that data always includes some level of uncertainty.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4e3a5860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4e3a5860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rgbClr val="181818"/>
                </a:solidFill>
                <a:latin typeface="Maven Pro"/>
                <a:ea typeface="Maven Pro"/>
                <a:cs typeface="Maven Pro"/>
                <a:sym typeface="Maven Pro"/>
              </a:rPr>
              <a:t>Joe</a:t>
            </a:r>
            <a:endParaRPr sz="1400">
              <a:solidFill>
                <a:srgbClr val="181818"/>
              </a:solidFill>
              <a:latin typeface="Maven Pro"/>
              <a:ea typeface="Maven Pro"/>
              <a:cs typeface="Maven Pro"/>
              <a:sym typeface="Maven Pro"/>
            </a:endParaRPr>
          </a:p>
          <a:p>
            <a:pPr indent="-317500" lvl="0" marL="457200" rtl="0" algn="l">
              <a:lnSpc>
                <a:spcPct val="115000"/>
              </a:lnSpc>
              <a:spcBef>
                <a:spcPts val="120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We wanted to cluster our merged dataset to develop a deeper understanding of the relationships in the data</a:t>
            </a:r>
            <a:endParaRPr sz="1400">
              <a:solidFill>
                <a:srgbClr val="181818"/>
              </a:solidFill>
              <a:latin typeface="Maven Pro"/>
              <a:ea typeface="Maven Pro"/>
              <a:cs typeface="Maven Pro"/>
              <a:sym typeface="Maven Pro"/>
            </a:endParaRPr>
          </a:p>
          <a:p>
            <a:pPr indent="-317500" lvl="0" marL="457200" rtl="0" algn="l">
              <a:lnSpc>
                <a:spcPct val="115000"/>
              </a:lnSpc>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By grouping students based on patterns across these three categories, we gain valuable context to support later findings and establish a stronger framework for exploring our research question</a:t>
            </a:r>
            <a:endParaRPr sz="1400">
              <a:solidFill>
                <a:srgbClr val="181818"/>
              </a:solidFill>
              <a:latin typeface="Maven Pro"/>
              <a:ea typeface="Maven Pro"/>
              <a:cs typeface="Maven Pro"/>
              <a:sym typeface="Maven Pro"/>
            </a:endParaRPr>
          </a:p>
          <a:p>
            <a:pPr indent="-317500" lvl="1" marL="914400" rtl="0" algn="ctr">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Music Habits</a:t>
            </a:r>
            <a:endParaRPr sz="1400">
              <a:solidFill>
                <a:srgbClr val="181818"/>
              </a:solidFill>
              <a:latin typeface="Maven Pro"/>
              <a:ea typeface="Maven Pro"/>
              <a:cs typeface="Maven Pro"/>
              <a:sym typeface="Maven Pro"/>
            </a:endParaRPr>
          </a:p>
          <a:p>
            <a:pPr indent="-317500" lvl="1" marL="914400" rtl="0" algn="ctr">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Mental Health Indicators</a:t>
            </a:r>
            <a:endParaRPr sz="1400">
              <a:solidFill>
                <a:srgbClr val="181818"/>
              </a:solidFill>
              <a:latin typeface="Maven Pro"/>
              <a:ea typeface="Maven Pro"/>
              <a:cs typeface="Maven Pro"/>
              <a:sym typeface="Maven Pro"/>
            </a:endParaRPr>
          </a:p>
          <a:p>
            <a:pPr indent="-317500" lvl="1" marL="914400" rtl="0" algn="ctr">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Academic Performance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39500"/>
            <a:ext cx="3928800" cy="25374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076875"/>
            <a:ext cx="39288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1"/>
          <p:cNvSpPr txBox="1"/>
          <p:nvPr>
            <p:ph hasCustomPrompt="1" type="title"/>
          </p:nvPr>
        </p:nvSpPr>
        <p:spPr>
          <a:xfrm>
            <a:off x="720000" y="2917875"/>
            <a:ext cx="4586100" cy="1188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p:nvPr>
            <p:ph idx="1" type="subTitle"/>
          </p:nvPr>
        </p:nvSpPr>
        <p:spPr>
          <a:xfrm>
            <a:off x="720000" y="4106900"/>
            <a:ext cx="45861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sp>
        <p:nvSpPr>
          <p:cNvPr id="66" name="Google Shape;6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13"/>
          <p:cNvSpPr txBox="1"/>
          <p:nvPr>
            <p:ph idx="1" type="subTitle"/>
          </p:nvPr>
        </p:nvSpPr>
        <p:spPr>
          <a:xfrm>
            <a:off x="720000" y="22091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3"/>
          <p:cNvSpPr txBox="1"/>
          <p:nvPr>
            <p:ph idx="2" type="subTitle"/>
          </p:nvPr>
        </p:nvSpPr>
        <p:spPr>
          <a:xfrm>
            <a:off x="3419271" y="22091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3"/>
          <p:cNvSpPr txBox="1"/>
          <p:nvPr>
            <p:ph idx="3" type="subTitle"/>
          </p:nvPr>
        </p:nvSpPr>
        <p:spPr>
          <a:xfrm>
            <a:off x="720000" y="4031300"/>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3"/>
          <p:cNvSpPr txBox="1"/>
          <p:nvPr>
            <p:ph idx="4" type="subTitle"/>
          </p:nvPr>
        </p:nvSpPr>
        <p:spPr>
          <a:xfrm>
            <a:off x="3419271" y="4031300"/>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3"/>
          <p:cNvSpPr txBox="1"/>
          <p:nvPr>
            <p:ph hasCustomPrompt="1" idx="5" type="title"/>
          </p:nvPr>
        </p:nvSpPr>
        <p:spPr>
          <a:xfrm>
            <a:off x="1505400" y="1245075"/>
            <a:ext cx="734700" cy="632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hasCustomPrompt="1" idx="6" type="title"/>
          </p:nvPr>
        </p:nvSpPr>
        <p:spPr>
          <a:xfrm>
            <a:off x="1505400" y="3066797"/>
            <a:ext cx="734700" cy="632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7" type="title"/>
          </p:nvPr>
        </p:nvSpPr>
        <p:spPr>
          <a:xfrm>
            <a:off x="4204671" y="1245075"/>
            <a:ext cx="734700" cy="632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hasCustomPrompt="1" idx="8" type="title"/>
          </p:nvPr>
        </p:nvSpPr>
        <p:spPr>
          <a:xfrm>
            <a:off x="4204671" y="3066797"/>
            <a:ext cx="734700" cy="632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idx="9" type="subTitle"/>
          </p:nvPr>
        </p:nvSpPr>
        <p:spPr>
          <a:xfrm>
            <a:off x="720000" y="18773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6" name="Google Shape;76;p13"/>
          <p:cNvSpPr txBox="1"/>
          <p:nvPr>
            <p:ph idx="13" type="subTitle"/>
          </p:nvPr>
        </p:nvSpPr>
        <p:spPr>
          <a:xfrm>
            <a:off x="3419271" y="18773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7" name="Google Shape;77;p13"/>
          <p:cNvSpPr txBox="1"/>
          <p:nvPr>
            <p:ph idx="14" type="subTitle"/>
          </p:nvPr>
        </p:nvSpPr>
        <p:spPr>
          <a:xfrm>
            <a:off x="720000" y="3698900"/>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8" name="Google Shape;78;p13"/>
          <p:cNvSpPr txBox="1"/>
          <p:nvPr>
            <p:ph idx="15" type="subTitle"/>
          </p:nvPr>
        </p:nvSpPr>
        <p:spPr>
          <a:xfrm>
            <a:off x="3419271" y="3698900"/>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9" name="Google Shape;79;p13"/>
          <p:cNvSpPr txBox="1"/>
          <p:nvPr>
            <p:ph idx="16" type="subTitle"/>
          </p:nvPr>
        </p:nvSpPr>
        <p:spPr>
          <a:xfrm>
            <a:off x="6118546" y="22091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17" type="subTitle"/>
          </p:nvPr>
        </p:nvSpPr>
        <p:spPr>
          <a:xfrm>
            <a:off x="6118546" y="4031300"/>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hasCustomPrompt="1" idx="18" type="title"/>
          </p:nvPr>
        </p:nvSpPr>
        <p:spPr>
          <a:xfrm>
            <a:off x="6903946" y="1245074"/>
            <a:ext cx="734700" cy="632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19" type="title"/>
          </p:nvPr>
        </p:nvSpPr>
        <p:spPr>
          <a:xfrm>
            <a:off x="6903946" y="3066800"/>
            <a:ext cx="734700" cy="632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20" type="subTitle"/>
          </p:nvPr>
        </p:nvSpPr>
        <p:spPr>
          <a:xfrm>
            <a:off x="6118546" y="18773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4" name="Google Shape;84;p13"/>
          <p:cNvSpPr txBox="1"/>
          <p:nvPr>
            <p:ph idx="21" type="subTitle"/>
          </p:nvPr>
        </p:nvSpPr>
        <p:spPr>
          <a:xfrm>
            <a:off x="6118546" y="3698900"/>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85" name="Google Shape;85;p13"/>
          <p:cNvGrpSpPr/>
          <p:nvPr/>
        </p:nvGrpSpPr>
        <p:grpSpPr>
          <a:xfrm rot="-5400000">
            <a:off x="-146725" y="979100"/>
            <a:ext cx="1009703" cy="130500"/>
            <a:chOff x="5461400" y="616025"/>
            <a:chExt cx="1009703" cy="130500"/>
          </a:xfrm>
        </p:grpSpPr>
        <p:sp>
          <p:nvSpPr>
            <p:cNvPr id="86" name="Google Shape;86;p13"/>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13"/>
          <p:cNvGrpSpPr/>
          <p:nvPr/>
        </p:nvGrpSpPr>
        <p:grpSpPr>
          <a:xfrm rot="-5400000">
            <a:off x="8319450" y="4033900"/>
            <a:ext cx="1009703" cy="130500"/>
            <a:chOff x="5461400" y="616025"/>
            <a:chExt cx="1009703" cy="130500"/>
          </a:xfrm>
        </p:grpSpPr>
        <p:sp>
          <p:nvSpPr>
            <p:cNvPr id="92" name="Google Shape;92;p13"/>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4"/>
          <p:cNvSpPr txBox="1"/>
          <p:nvPr>
            <p:ph type="title"/>
          </p:nvPr>
        </p:nvSpPr>
        <p:spPr>
          <a:xfrm>
            <a:off x="4277865" y="3942200"/>
            <a:ext cx="41529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4"/>
          <p:cNvSpPr txBox="1"/>
          <p:nvPr>
            <p:ph idx="1" type="subTitle"/>
          </p:nvPr>
        </p:nvSpPr>
        <p:spPr>
          <a:xfrm>
            <a:off x="4277850" y="1104750"/>
            <a:ext cx="4152900" cy="2837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0" name="Shape 100"/>
        <p:cNvGrpSpPr/>
        <p:nvPr/>
      </p:nvGrpSpPr>
      <p:grpSpPr>
        <a:xfrm>
          <a:off x="0" y="0"/>
          <a:ext cx="0" cy="0"/>
          <a:chOff x="0" y="0"/>
          <a:chExt cx="0" cy="0"/>
        </a:xfrm>
      </p:grpSpPr>
      <p:sp>
        <p:nvSpPr>
          <p:cNvPr id="101" name="Google Shape;101;p15"/>
          <p:cNvSpPr txBox="1"/>
          <p:nvPr>
            <p:ph type="title"/>
          </p:nvPr>
        </p:nvSpPr>
        <p:spPr>
          <a:xfrm>
            <a:off x="720000" y="1368875"/>
            <a:ext cx="3724500" cy="2296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 name="Google Shape;102;p15"/>
          <p:cNvSpPr txBox="1"/>
          <p:nvPr>
            <p:ph idx="1" type="subTitle"/>
          </p:nvPr>
        </p:nvSpPr>
        <p:spPr>
          <a:xfrm>
            <a:off x="720000" y="3664925"/>
            <a:ext cx="3724500" cy="94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5"/>
          <p:cNvSpPr/>
          <p:nvPr>
            <p:ph idx="2" type="pic"/>
          </p:nvPr>
        </p:nvSpPr>
        <p:spPr>
          <a:xfrm>
            <a:off x="4875300" y="-731275"/>
            <a:ext cx="6484200" cy="64965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4" name="Shape 104"/>
        <p:cNvGrpSpPr/>
        <p:nvPr/>
      </p:nvGrpSpPr>
      <p:grpSpPr>
        <a:xfrm>
          <a:off x="0" y="0"/>
          <a:ext cx="0" cy="0"/>
          <a:chOff x="0" y="0"/>
          <a:chExt cx="0" cy="0"/>
        </a:xfrm>
      </p:grpSpPr>
      <p:sp>
        <p:nvSpPr>
          <p:cNvPr id="105" name="Google Shape;105;p16"/>
          <p:cNvSpPr txBox="1"/>
          <p:nvPr>
            <p:ph type="title"/>
          </p:nvPr>
        </p:nvSpPr>
        <p:spPr>
          <a:xfrm>
            <a:off x="1090250" y="1619588"/>
            <a:ext cx="2824500" cy="1195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16"/>
          <p:cNvSpPr txBox="1"/>
          <p:nvPr>
            <p:ph idx="1" type="subTitle"/>
          </p:nvPr>
        </p:nvSpPr>
        <p:spPr>
          <a:xfrm>
            <a:off x="1090250" y="2815313"/>
            <a:ext cx="2824500" cy="114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07" name="Shape 107"/>
        <p:cNvGrpSpPr/>
        <p:nvPr/>
      </p:nvGrpSpPr>
      <p:grpSpPr>
        <a:xfrm>
          <a:off x="0" y="0"/>
          <a:ext cx="0" cy="0"/>
          <a:chOff x="0" y="0"/>
          <a:chExt cx="0" cy="0"/>
        </a:xfrm>
      </p:grpSpPr>
      <p:sp>
        <p:nvSpPr>
          <p:cNvPr id="108" name="Google Shape;108;p17"/>
          <p:cNvSpPr txBox="1"/>
          <p:nvPr>
            <p:ph type="title"/>
          </p:nvPr>
        </p:nvSpPr>
        <p:spPr>
          <a:xfrm>
            <a:off x="1540550" y="1817525"/>
            <a:ext cx="2824500" cy="1195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7"/>
          <p:cNvSpPr txBox="1"/>
          <p:nvPr>
            <p:ph idx="1" type="subTitle"/>
          </p:nvPr>
        </p:nvSpPr>
        <p:spPr>
          <a:xfrm>
            <a:off x="1540550" y="3013250"/>
            <a:ext cx="2824500" cy="102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0" name="Shape 110"/>
        <p:cNvGrpSpPr/>
        <p:nvPr/>
      </p:nvGrpSpPr>
      <p:grpSpPr>
        <a:xfrm>
          <a:off x="0" y="0"/>
          <a:ext cx="0" cy="0"/>
          <a:chOff x="0" y="0"/>
          <a:chExt cx="0" cy="0"/>
        </a:xfrm>
      </p:grpSpPr>
      <p:sp>
        <p:nvSpPr>
          <p:cNvPr id="111" name="Google Shape;111;p18"/>
          <p:cNvSpPr txBox="1"/>
          <p:nvPr>
            <p:ph type="title"/>
          </p:nvPr>
        </p:nvSpPr>
        <p:spPr>
          <a:xfrm>
            <a:off x="5012875" y="1817525"/>
            <a:ext cx="2824200" cy="1195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8"/>
          <p:cNvSpPr txBox="1"/>
          <p:nvPr>
            <p:ph idx="1" type="subTitle"/>
          </p:nvPr>
        </p:nvSpPr>
        <p:spPr>
          <a:xfrm>
            <a:off x="5013050" y="3013250"/>
            <a:ext cx="2824200" cy="102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3" name="Shape 113"/>
        <p:cNvGrpSpPr/>
        <p:nvPr/>
      </p:nvGrpSpPr>
      <p:grpSpPr>
        <a:xfrm>
          <a:off x="0" y="0"/>
          <a:ext cx="0" cy="0"/>
          <a:chOff x="0" y="0"/>
          <a:chExt cx="0" cy="0"/>
        </a:xfrm>
      </p:grpSpPr>
      <p:sp>
        <p:nvSpPr>
          <p:cNvPr id="114" name="Google Shape;11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19"/>
          <p:cNvSpPr txBox="1"/>
          <p:nvPr>
            <p:ph idx="1" type="subTitle"/>
          </p:nvPr>
        </p:nvSpPr>
        <p:spPr>
          <a:xfrm>
            <a:off x="4929774" y="3158975"/>
            <a:ext cx="2690400" cy="112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19"/>
          <p:cNvSpPr txBox="1"/>
          <p:nvPr>
            <p:ph idx="2" type="subTitle"/>
          </p:nvPr>
        </p:nvSpPr>
        <p:spPr>
          <a:xfrm>
            <a:off x="1523825" y="3158975"/>
            <a:ext cx="2690400" cy="112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9"/>
          <p:cNvSpPr txBox="1"/>
          <p:nvPr>
            <p:ph idx="3" type="subTitle"/>
          </p:nvPr>
        </p:nvSpPr>
        <p:spPr>
          <a:xfrm>
            <a:off x="1523825" y="2600075"/>
            <a:ext cx="26904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8" name="Google Shape;118;p19"/>
          <p:cNvSpPr txBox="1"/>
          <p:nvPr>
            <p:ph idx="4" type="subTitle"/>
          </p:nvPr>
        </p:nvSpPr>
        <p:spPr>
          <a:xfrm>
            <a:off x="4929776" y="2600075"/>
            <a:ext cx="26904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19" name="Google Shape;119;p19"/>
          <p:cNvGrpSpPr/>
          <p:nvPr/>
        </p:nvGrpSpPr>
        <p:grpSpPr>
          <a:xfrm flipH="1" rot="-5400000">
            <a:off x="-146725" y="4033900"/>
            <a:ext cx="1009703" cy="130500"/>
            <a:chOff x="5461400" y="616025"/>
            <a:chExt cx="1009703" cy="130500"/>
          </a:xfrm>
        </p:grpSpPr>
        <p:sp>
          <p:nvSpPr>
            <p:cNvPr id="120" name="Google Shape;120;p19"/>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19"/>
          <p:cNvGrpSpPr/>
          <p:nvPr/>
        </p:nvGrpSpPr>
        <p:grpSpPr>
          <a:xfrm flipH="1" rot="-5400000">
            <a:off x="8319450" y="979100"/>
            <a:ext cx="1009703" cy="130500"/>
            <a:chOff x="5461400" y="616025"/>
            <a:chExt cx="1009703" cy="130500"/>
          </a:xfrm>
        </p:grpSpPr>
        <p:sp>
          <p:nvSpPr>
            <p:cNvPr id="126" name="Google Shape;126;p19"/>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1" name="Shape 131"/>
        <p:cNvGrpSpPr/>
        <p:nvPr/>
      </p:nvGrpSpPr>
      <p:grpSpPr>
        <a:xfrm>
          <a:off x="0" y="0"/>
          <a:ext cx="0" cy="0"/>
          <a:chOff x="0" y="0"/>
          <a:chExt cx="0" cy="0"/>
        </a:xfrm>
      </p:grpSpPr>
      <p:sp>
        <p:nvSpPr>
          <p:cNvPr id="132" name="Google Shape;13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0"/>
          <p:cNvSpPr txBox="1"/>
          <p:nvPr>
            <p:ph idx="1" type="subTitle"/>
          </p:nvPr>
        </p:nvSpPr>
        <p:spPr>
          <a:xfrm>
            <a:off x="4176598" y="1637600"/>
            <a:ext cx="2980200" cy="219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0"/>
          <p:cNvSpPr txBox="1"/>
          <p:nvPr>
            <p:ph idx="2" type="subTitle"/>
          </p:nvPr>
        </p:nvSpPr>
        <p:spPr>
          <a:xfrm>
            <a:off x="720000" y="1275425"/>
            <a:ext cx="7704000" cy="371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0" sz="1200"/>
            </a:lvl1pPr>
            <a:lvl2pPr lvl="1" rtl="0">
              <a:lnSpc>
                <a:spcPct val="100000"/>
              </a:lnSpc>
              <a:spcBef>
                <a:spcPts val="0"/>
              </a:spcBef>
              <a:spcAft>
                <a:spcPts val="0"/>
              </a:spcAft>
              <a:buSzPts val="1400"/>
              <a:buChar char="○"/>
              <a:defRPr sz="1200"/>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249375" y="2717600"/>
            <a:ext cx="4181400" cy="15114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5514025" y="1720050"/>
            <a:ext cx="16521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4249375" y="4229000"/>
            <a:ext cx="4181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5" name="Shape 135"/>
        <p:cNvGrpSpPr/>
        <p:nvPr/>
      </p:nvGrpSpPr>
      <p:grpSpPr>
        <a:xfrm>
          <a:off x="0" y="0"/>
          <a:ext cx="0" cy="0"/>
          <a:chOff x="0" y="0"/>
          <a:chExt cx="0" cy="0"/>
        </a:xfrm>
      </p:grpSpPr>
      <p:sp>
        <p:nvSpPr>
          <p:cNvPr id="136" name="Google Shape;13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21"/>
          <p:cNvSpPr txBox="1"/>
          <p:nvPr>
            <p:ph idx="1" type="subTitle"/>
          </p:nvPr>
        </p:nvSpPr>
        <p:spPr>
          <a:xfrm>
            <a:off x="825400" y="323570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21"/>
          <p:cNvSpPr txBox="1"/>
          <p:nvPr>
            <p:ph idx="2" type="subTitle"/>
          </p:nvPr>
        </p:nvSpPr>
        <p:spPr>
          <a:xfrm>
            <a:off x="3450744" y="323570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1"/>
          <p:cNvSpPr txBox="1"/>
          <p:nvPr>
            <p:ph idx="3" type="subTitle"/>
          </p:nvPr>
        </p:nvSpPr>
        <p:spPr>
          <a:xfrm>
            <a:off x="6076094" y="323570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1"/>
          <p:cNvSpPr txBox="1"/>
          <p:nvPr>
            <p:ph idx="4" type="subTitle"/>
          </p:nvPr>
        </p:nvSpPr>
        <p:spPr>
          <a:xfrm>
            <a:off x="825400" y="2575700"/>
            <a:ext cx="22425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1" name="Google Shape;141;p21"/>
          <p:cNvSpPr txBox="1"/>
          <p:nvPr>
            <p:ph idx="5" type="subTitle"/>
          </p:nvPr>
        </p:nvSpPr>
        <p:spPr>
          <a:xfrm>
            <a:off x="3450747" y="2575700"/>
            <a:ext cx="22425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2" name="Google Shape;142;p21"/>
          <p:cNvSpPr txBox="1"/>
          <p:nvPr>
            <p:ph idx="6" type="subTitle"/>
          </p:nvPr>
        </p:nvSpPr>
        <p:spPr>
          <a:xfrm>
            <a:off x="6076094" y="2575700"/>
            <a:ext cx="22425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43" name="Google Shape;143;p21"/>
          <p:cNvGrpSpPr/>
          <p:nvPr/>
        </p:nvGrpSpPr>
        <p:grpSpPr>
          <a:xfrm rot="-5400000">
            <a:off x="8319450" y="4033900"/>
            <a:ext cx="1009703" cy="130500"/>
            <a:chOff x="5461400" y="616025"/>
            <a:chExt cx="1009703" cy="130500"/>
          </a:xfrm>
        </p:grpSpPr>
        <p:sp>
          <p:nvSpPr>
            <p:cNvPr id="144" name="Google Shape;144;p21"/>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21"/>
          <p:cNvGrpSpPr/>
          <p:nvPr/>
        </p:nvGrpSpPr>
        <p:grpSpPr>
          <a:xfrm rot="-5400000">
            <a:off x="-146725" y="979100"/>
            <a:ext cx="1009703" cy="130500"/>
            <a:chOff x="5461400" y="616025"/>
            <a:chExt cx="1009703" cy="130500"/>
          </a:xfrm>
        </p:grpSpPr>
        <p:sp>
          <p:nvSpPr>
            <p:cNvPr id="150" name="Google Shape;150;p21"/>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5" name="Shape 155"/>
        <p:cNvGrpSpPr/>
        <p:nvPr/>
      </p:nvGrpSpPr>
      <p:grpSpPr>
        <a:xfrm>
          <a:off x="0" y="0"/>
          <a:ext cx="0" cy="0"/>
          <a:chOff x="0" y="0"/>
          <a:chExt cx="0" cy="0"/>
        </a:xfrm>
      </p:grpSpPr>
      <p:sp>
        <p:nvSpPr>
          <p:cNvPr id="156" name="Google Shape;15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 name="Google Shape;157;p22"/>
          <p:cNvSpPr txBox="1"/>
          <p:nvPr>
            <p:ph idx="1" type="subTitle"/>
          </p:nvPr>
        </p:nvSpPr>
        <p:spPr>
          <a:xfrm>
            <a:off x="1690036" y="199415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2"/>
          <p:cNvSpPr txBox="1"/>
          <p:nvPr>
            <p:ph idx="2" type="subTitle"/>
          </p:nvPr>
        </p:nvSpPr>
        <p:spPr>
          <a:xfrm>
            <a:off x="4755314" y="199415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2"/>
          <p:cNvSpPr txBox="1"/>
          <p:nvPr>
            <p:ph idx="3" type="subTitle"/>
          </p:nvPr>
        </p:nvSpPr>
        <p:spPr>
          <a:xfrm>
            <a:off x="1690036" y="37570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2"/>
          <p:cNvSpPr txBox="1"/>
          <p:nvPr>
            <p:ph idx="4" type="subTitle"/>
          </p:nvPr>
        </p:nvSpPr>
        <p:spPr>
          <a:xfrm>
            <a:off x="4755314" y="37570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2"/>
          <p:cNvSpPr txBox="1"/>
          <p:nvPr>
            <p:ph idx="5" type="subTitle"/>
          </p:nvPr>
        </p:nvSpPr>
        <p:spPr>
          <a:xfrm>
            <a:off x="1690036" y="15647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2"/>
          <p:cNvSpPr txBox="1"/>
          <p:nvPr>
            <p:ph idx="6" type="subTitle"/>
          </p:nvPr>
        </p:nvSpPr>
        <p:spPr>
          <a:xfrm>
            <a:off x="1690036" y="33277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 name="Google Shape;163;p22"/>
          <p:cNvSpPr txBox="1"/>
          <p:nvPr>
            <p:ph idx="7" type="subTitle"/>
          </p:nvPr>
        </p:nvSpPr>
        <p:spPr>
          <a:xfrm>
            <a:off x="4755311" y="15647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4" name="Google Shape;164;p22"/>
          <p:cNvSpPr txBox="1"/>
          <p:nvPr>
            <p:ph idx="8" type="subTitle"/>
          </p:nvPr>
        </p:nvSpPr>
        <p:spPr>
          <a:xfrm>
            <a:off x="4755311" y="33277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65" name="Google Shape;165;p22"/>
          <p:cNvGrpSpPr/>
          <p:nvPr/>
        </p:nvGrpSpPr>
        <p:grpSpPr>
          <a:xfrm rot="-5400000">
            <a:off x="8319450" y="4033900"/>
            <a:ext cx="1009703" cy="130500"/>
            <a:chOff x="5461400" y="616025"/>
            <a:chExt cx="1009703" cy="130500"/>
          </a:xfrm>
        </p:grpSpPr>
        <p:sp>
          <p:nvSpPr>
            <p:cNvPr id="166" name="Google Shape;166;p22"/>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1" name="Shape 171"/>
        <p:cNvGrpSpPr/>
        <p:nvPr/>
      </p:nvGrpSpPr>
      <p:grpSpPr>
        <a:xfrm>
          <a:off x="0" y="0"/>
          <a:ext cx="0" cy="0"/>
          <a:chOff x="0" y="0"/>
          <a:chExt cx="0" cy="0"/>
        </a:xfrm>
      </p:grpSpPr>
      <p:sp>
        <p:nvSpPr>
          <p:cNvPr id="172" name="Google Shape;17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23"/>
          <p:cNvSpPr txBox="1"/>
          <p:nvPr>
            <p:ph idx="1" type="subTitle"/>
          </p:nvPr>
        </p:nvSpPr>
        <p:spPr>
          <a:xfrm>
            <a:off x="914600" y="2024693"/>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3"/>
          <p:cNvSpPr txBox="1"/>
          <p:nvPr>
            <p:ph idx="2" type="subTitle"/>
          </p:nvPr>
        </p:nvSpPr>
        <p:spPr>
          <a:xfrm>
            <a:off x="3523194" y="2024693"/>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3"/>
          <p:cNvSpPr txBox="1"/>
          <p:nvPr>
            <p:ph idx="3" type="subTitle"/>
          </p:nvPr>
        </p:nvSpPr>
        <p:spPr>
          <a:xfrm>
            <a:off x="914600" y="3728318"/>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3"/>
          <p:cNvSpPr txBox="1"/>
          <p:nvPr>
            <p:ph idx="4" type="subTitle"/>
          </p:nvPr>
        </p:nvSpPr>
        <p:spPr>
          <a:xfrm>
            <a:off x="3523194" y="3728318"/>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3"/>
          <p:cNvSpPr txBox="1"/>
          <p:nvPr>
            <p:ph idx="5" type="subTitle"/>
          </p:nvPr>
        </p:nvSpPr>
        <p:spPr>
          <a:xfrm>
            <a:off x="6131788" y="2024693"/>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3"/>
          <p:cNvSpPr txBox="1"/>
          <p:nvPr>
            <p:ph idx="6" type="subTitle"/>
          </p:nvPr>
        </p:nvSpPr>
        <p:spPr>
          <a:xfrm>
            <a:off x="6131788" y="3728318"/>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3"/>
          <p:cNvSpPr txBox="1"/>
          <p:nvPr>
            <p:ph idx="7" type="subTitle"/>
          </p:nvPr>
        </p:nvSpPr>
        <p:spPr>
          <a:xfrm>
            <a:off x="918719" y="15933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0" name="Google Shape;180;p23"/>
          <p:cNvSpPr txBox="1"/>
          <p:nvPr>
            <p:ph idx="8" type="subTitle"/>
          </p:nvPr>
        </p:nvSpPr>
        <p:spPr>
          <a:xfrm>
            <a:off x="3527313" y="15933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1" name="Google Shape;181;p23"/>
          <p:cNvSpPr txBox="1"/>
          <p:nvPr>
            <p:ph idx="9" type="subTitle"/>
          </p:nvPr>
        </p:nvSpPr>
        <p:spPr>
          <a:xfrm>
            <a:off x="6135907" y="15933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2" name="Google Shape;182;p23"/>
          <p:cNvSpPr txBox="1"/>
          <p:nvPr>
            <p:ph idx="13" type="subTitle"/>
          </p:nvPr>
        </p:nvSpPr>
        <p:spPr>
          <a:xfrm>
            <a:off x="918719" y="32969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3" name="Google Shape;183;p23"/>
          <p:cNvSpPr txBox="1"/>
          <p:nvPr>
            <p:ph idx="14" type="subTitle"/>
          </p:nvPr>
        </p:nvSpPr>
        <p:spPr>
          <a:xfrm>
            <a:off x="3527313" y="32969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4" name="Google Shape;184;p23"/>
          <p:cNvSpPr txBox="1"/>
          <p:nvPr>
            <p:ph idx="15" type="subTitle"/>
          </p:nvPr>
        </p:nvSpPr>
        <p:spPr>
          <a:xfrm>
            <a:off x="6135907" y="32969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85" name="Google Shape;185;p23"/>
          <p:cNvGrpSpPr/>
          <p:nvPr/>
        </p:nvGrpSpPr>
        <p:grpSpPr>
          <a:xfrm flipH="1" rot="-5400000">
            <a:off x="8319450" y="979100"/>
            <a:ext cx="1009703" cy="130500"/>
            <a:chOff x="5461400" y="616025"/>
            <a:chExt cx="1009703" cy="130500"/>
          </a:xfrm>
        </p:grpSpPr>
        <p:sp>
          <p:nvSpPr>
            <p:cNvPr id="186" name="Google Shape;186;p23"/>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3"/>
          <p:cNvGrpSpPr/>
          <p:nvPr/>
        </p:nvGrpSpPr>
        <p:grpSpPr>
          <a:xfrm flipH="1" rot="-5400000">
            <a:off x="-146725" y="4033900"/>
            <a:ext cx="1009703" cy="130500"/>
            <a:chOff x="5461400" y="616025"/>
            <a:chExt cx="1009703" cy="130500"/>
          </a:xfrm>
        </p:grpSpPr>
        <p:sp>
          <p:nvSpPr>
            <p:cNvPr id="192" name="Google Shape;192;p23"/>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197" name="Shape 197"/>
        <p:cNvGrpSpPr/>
        <p:nvPr/>
      </p:nvGrpSpPr>
      <p:grpSpPr>
        <a:xfrm>
          <a:off x="0" y="0"/>
          <a:ext cx="0" cy="0"/>
          <a:chOff x="0" y="0"/>
          <a:chExt cx="0" cy="0"/>
        </a:xfrm>
      </p:grpSpPr>
      <p:sp>
        <p:nvSpPr>
          <p:cNvPr id="198" name="Google Shape;19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9" name="Google Shape;199;p24"/>
          <p:cNvSpPr txBox="1"/>
          <p:nvPr>
            <p:ph idx="1" type="subTitle"/>
          </p:nvPr>
        </p:nvSpPr>
        <p:spPr>
          <a:xfrm>
            <a:off x="2218900" y="1990676"/>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4"/>
          <p:cNvSpPr txBox="1"/>
          <p:nvPr>
            <p:ph idx="2" type="subTitle"/>
          </p:nvPr>
        </p:nvSpPr>
        <p:spPr>
          <a:xfrm>
            <a:off x="4827494" y="1990676"/>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4"/>
          <p:cNvSpPr txBox="1"/>
          <p:nvPr>
            <p:ph idx="3" type="subTitle"/>
          </p:nvPr>
        </p:nvSpPr>
        <p:spPr>
          <a:xfrm>
            <a:off x="914600" y="3694300"/>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4"/>
          <p:cNvSpPr txBox="1"/>
          <p:nvPr>
            <p:ph idx="4" type="subTitle"/>
          </p:nvPr>
        </p:nvSpPr>
        <p:spPr>
          <a:xfrm>
            <a:off x="3523194" y="3694300"/>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4"/>
          <p:cNvSpPr txBox="1"/>
          <p:nvPr>
            <p:ph idx="5" type="subTitle"/>
          </p:nvPr>
        </p:nvSpPr>
        <p:spPr>
          <a:xfrm>
            <a:off x="6131788" y="3694300"/>
            <a:ext cx="2097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4"/>
          <p:cNvSpPr txBox="1"/>
          <p:nvPr>
            <p:ph idx="6" type="subTitle"/>
          </p:nvPr>
        </p:nvSpPr>
        <p:spPr>
          <a:xfrm>
            <a:off x="2223019" y="15933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05" name="Google Shape;205;p24"/>
          <p:cNvSpPr txBox="1"/>
          <p:nvPr>
            <p:ph idx="7" type="subTitle"/>
          </p:nvPr>
        </p:nvSpPr>
        <p:spPr>
          <a:xfrm>
            <a:off x="4831613" y="15933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06" name="Google Shape;206;p24"/>
          <p:cNvSpPr txBox="1"/>
          <p:nvPr>
            <p:ph idx="8" type="subTitle"/>
          </p:nvPr>
        </p:nvSpPr>
        <p:spPr>
          <a:xfrm>
            <a:off x="918719" y="32969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07" name="Google Shape;207;p24"/>
          <p:cNvSpPr txBox="1"/>
          <p:nvPr>
            <p:ph idx="9" type="subTitle"/>
          </p:nvPr>
        </p:nvSpPr>
        <p:spPr>
          <a:xfrm>
            <a:off x="3527313" y="32969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08" name="Google Shape;208;p24"/>
          <p:cNvSpPr txBox="1"/>
          <p:nvPr>
            <p:ph idx="13" type="subTitle"/>
          </p:nvPr>
        </p:nvSpPr>
        <p:spPr>
          <a:xfrm>
            <a:off x="6135907" y="3296925"/>
            <a:ext cx="2089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09" name="Google Shape;209;p24"/>
          <p:cNvGrpSpPr/>
          <p:nvPr/>
        </p:nvGrpSpPr>
        <p:grpSpPr>
          <a:xfrm rot="5400000">
            <a:off x="-146725" y="979100"/>
            <a:ext cx="1009703" cy="130500"/>
            <a:chOff x="5461400" y="616025"/>
            <a:chExt cx="1009703" cy="130500"/>
          </a:xfrm>
        </p:grpSpPr>
        <p:sp>
          <p:nvSpPr>
            <p:cNvPr id="210" name="Google Shape;210;p24"/>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4"/>
          <p:cNvGrpSpPr/>
          <p:nvPr/>
        </p:nvGrpSpPr>
        <p:grpSpPr>
          <a:xfrm rot="5400000">
            <a:off x="8319450" y="4033900"/>
            <a:ext cx="1009703" cy="130500"/>
            <a:chOff x="5461400" y="616025"/>
            <a:chExt cx="1009703" cy="130500"/>
          </a:xfrm>
        </p:grpSpPr>
        <p:sp>
          <p:nvSpPr>
            <p:cNvPr id="216" name="Google Shape;216;p24"/>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1" name="Shape 221"/>
        <p:cNvGrpSpPr/>
        <p:nvPr/>
      </p:nvGrpSpPr>
      <p:grpSpPr>
        <a:xfrm>
          <a:off x="0" y="0"/>
          <a:ext cx="0" cy="0"/>
          <a:chOff x="0" y="0"/>
          <a:chExt cx="0" cy="0"/>
        </a:xfrm>
      </p:grpSpPr>
      <p:sp>
        <p:nvSpPr>
          <p:cNvPr id="222" name="Google Shape;222;p25"/>
          <p:cNvSpPr txBox="1"/>
          <p:nvPr>
            <p:ph hasCustomPrompt="1" type="title"/>
          </p:nvPr>
        </p:nvSpPr>
        <p:spPr>
          <a:xfrm>
            <a:off x="713225" y="539500"/>
            <a:ext cx="382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3" name="Google Shape;223;p25"/>
          <p:cNvSpPr txBox="1"/>
          <p:nvPr>
            <p:ph idx="1" type="subTitle"/>
          </p:nvPr>
        </p:nvSpPr>
        <p:spPr>
          <a:xfrm>
            <a:off x="713225" y="1308396"/>
            <a:ext cx="3822600" cy="40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24" name="Google Shape;224;p25"/>
          <p:cNvSpPr txBox="1"/>
          <p:nvPr>
            <p:ph hasCustomPrompt="1" idx="2" type="title"/>
          </p:nvPr>
        </p:nvSpPr>
        <p:spPr>
          <a:xfrm>
            <a:off x="713225" y="1984059"/>
            <a:ext cx="382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5" name="Google Shape;225;p25"/>
          <p:cNvSpPr txBox="1"/>
          <p:nvPr>
            <p:ph idx="3" type="subTitle"/>
          </p:nvPr>
        </p:nvSpPr>
        <p:spPr>
          <a:xfrm>
            <a:off x="713225" y="2752951"/>
            <a:ext cx="3822600" cy="40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26" name="Google Shape;226;p25"/>
          <p:cNvSpPr txBox="1"/>
          <p:nvPr>
            <p:ph hasCustomPrompt="1" idx="4" type="title"/>
          </p:nvPr>
        </p:nvSpPr>
        <p:spPr>
          <a:xfrm>
            <a:off x="713225" y="3428594"/>
            <a:ext cx="382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 name="Google Shape;227;p25"/>
          <p:cNvSpPr txBox="1"/>
          <p:nvPr>
            <p:ph idx="5" type="subTitle"/>
          </p:nvPr>
        </p:nvSpPr>
        <p:spPr>
          <a:xfrm>
            <a:off x="713225" y="4197499"/>
            <a:ext cx="3822600" cy="40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28" name="Shape 228"/>
        <p:cNvGrpSpPr/>
        <p:nvPr/>
      </p:nvGrpSpPr>
      <p:grpSpPr>
        <a:xfrm>
          <a:off x="0" y="0"/>
          <a:ext cx="0" cy="0"/>
          <a:chOff x="0" y="0"/>
          <a:chExt cx="0" cy="0"/>
        </a:xfrm>
      </p:grpSpPr>
      <p:sp>
        <p:nvSpPr>
          <p:cNvPr id="229" name="Google Shape;229;p26"/>
          <p:cNvSpPr txBox="1"/>
          <p:nvPr>
            <p:ph hasCustomPrompt="1" type="title"/>
          </p:nvPr>
        </p:nvSpPr>
        <p:spPr>
          <a:xfrm>
            <a:off x="1249075" y="1301725"/>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0" name="Google Shape;230;p26"/>
          <p:cNvSpPr txBox="1"/>
          <p:nvPr>
            <p:ph idx="1" type="subTitle"/>
          </p:nvPr>
        </p:nvSpPr>
        <p:spPr>
          <a:xfrm>
            <a:off x="829225" y="3789200"/>
            <a:ext cx="2238600" cy="81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1" name="Google Shape;231;p26"/>
          <p:cNvSpPr txBox="1"/>
          <p:nvPr>
            <p:ph idx="2" type="subTitle"/>
          </p:nvPr>
        </p:nvSpPr>
        <p:spPr>
          <a:xfrm>
            <a:off x="829225" y="3292175"/>
            <a:ext cx="22386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232" name="Google Shape;232;p26"/>
          <p:cNvSpPr txBox="1"/>
          <p:nvPr>
            <p:ph hasCustomPrompt="1" idx="3" type="title"/>
          </p:nvPr>
        </p:nvSpPr>
        <p:spPr>
          <a:xfrm>
            <a:off x="3873438" y="1301725"/>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3" name="Google Shape;233;p26"/>
          <p:cNvSpPr txBox="1"/>
          <p:nvPr>
            <p:ph idx="4" type="subTitle"/>
          </p:nvPr>
        </p:nvSpPr>
        <p:spPr>
          <a:xfrm>
            <a:off x="3452701" y="3789200"/>
            <a:ext cx="2238600" cy="81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4" name="Google Shape;234;p26"/>
          <p:cNvSpPr txBox="1"/>
          <p:nvPr>
            <p:ph idx="5" type="subTitle"/>
          </p:nvPr>
        </p:nvSpPr>
        <p:spPr>
          <a:xfrm>
            <a:off x="3452704" y="3292175"/>
            <a:ext cx="22386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235" name="Google Shape;235;p26"/>
          <p:cNvSpPr txBox="1"/>
          <p:nvPr>
            <p:ph hasCustomPrompt="1" idx="6" type="title"/>
          </p:nvPr>
        </p:nvSpPr>
        <p:spPr>
          <a:xfrm>
            <a:off x="6496625" y="1301725"/>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6" name="Google Shape;236;p26"/>
          <p:cNvSpPr txBox="1"/>
          <p:nvPr>
            <p:ph idx="7" type="subTitle"/>
          </p:nvPr>
        </p:nvSpPr>
        <p:spPr>
          <a:xfrm>
            <a:off x="6076177" y="3789200"/>
            <a:ext cx="2238600" cy="81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7" name="Google Shape;237;p26"/>
          <p:cNvSpPr txBox="1"/>
          <p:nvPr>
            <p:ph idx="8" type="subTitle"/>
          </p:nvPr>
        </p:nvSpPr>
        <p:spPr>
          <a:xfrm>
            <a:off x="6076182" y="3292175"/>
            <a:ext cx="22386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238" name="Google Shape;238;p26"/>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9" name="Google Shape;239;p26"/>
          <p:cNvGrpSpPr/>
          <p:nvPr/>
        </p:nvGrpSpPr>
        <p:grpSpPr>
          <a:xfrm flipH="1" rot="-5400000">
            <a:off x="-146725" y="4033900"/>
            <a:ext cx="1009703" cy="130500"/>
            <a:chOff x="5461400" y="616025"/>
            <a:chExt cx="1009703" cy="130500"/>
          </a:xfrm>
        </p:grpSpPr>
        <p:sp>
          <p:nvSpPr>
            <p:cNvPr id="240" name="Google Shape;240;p26"/>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26"/>
          <p:cNvGrpSpPr/>
          <p:nvPr/>
        </p:nvGrpSpPr>
        <p:grpSpPr>
          <a:xfrm flipH="1" rot="-5400000">
            <a:off x="8319450" y="979100"/>
            <a:ext cx="1009703" cy="130500"/>
            <a:chOff x="5461400" y="616025"/>
            <a:chExt cx="1009703" cy="130500"/>
          </a:xfrm>
        </p:grpSpPr>
        <p:sp>
          <p:nvSpPr>
            <p:cNvPr id="246" name="Google Shape;246;p26"/>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51" name="Shape 251"/>
        <p:cNvGrpSpPr/>
        <p:nvPr/>
      </p:nvGrpSpPr>
      <p:grpSpPr>
        <a:xfrm>
          <a:off x="0" y="0"/>
          <a:ext cx="0" cy="0"/>
          <a:chOff x="0" y="0"/>
          <a:chExt cx="0" cy="0"/>
        </a:xfrm>
      </p:grpSpPr>
      <p:grpSp>
        <p:nvGrpSpPr>
          <p:cNvPr id="252" name="Google Shape;252;p27"/>
          <p:cNvGrpSpPr/>
          <p:nvPr/>
        </p:nvGrpSpPr>
        <p:grpSpPr>
          <a:xfrm rot="-5400000">
            <a:off x="8319450" y="4033900"/>
            <a:ext cx="1009703" cy="130500"/>
            <a:chOff x="5461400" y="616025"/>
            <a:chExt cx="1009703" cy="130500"/>
          </a:xfrm>
        </p:grpSpPr>
        <p:sp>
          <p:nvSpPr>
            <p:cNvPr id="253" name="Google Shape;253;p27"/>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7"/>
          <p:cNvGrpSpPr/>
          <p:nvPr/>
        </p:nvGrpSpPr>
        <p:grpSpPr>
          <a:xfrm rot="-5400000">
            <a:off x="-146725" y="979100"/>
            <a:ext cx="1009703" cy="130500"/>
            <a:chOff x="5461400" y="616025"/>
            <a:chExt cx="1009703" cy="130500"/>
          </a:xfrm>
        </p:grpSpPr>
        <p:sp>
          <p:nvSpPr>
            <p:cNvPr id="259" name="Google Shape;259;p27"/>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65" name="Shape 265"/>
        <p:cNvGrpSpPr/>
        <p:nvPr/>
      </p:nvGrpSpPr>
      <p:grpSpPr>
        <a:xfrm>
          <a:off x="0" y="0"/>
          <a:ext cx="0" cy="0"/>
          <a:chOff x="0" y="0"/>
          <a:chExt cx="0" cy="0"/>
        </a:xfrm>
      </p:grpSpPr>
      <p:grpSp>
        <p:nvGrpSpPr>
          <p:cNvPr id="266" name="Google Shape;266;p28"/>
          <p:cNvGrpSpPr/>
          <p:nvPr/>
        </p:nvGrpSpPr>
        <p:grpSpPr>
          <a:xfrm flipH="1" rot="5400000">
            <a:off x="-146725" y="4033900"/>
            <a:ext cx="1009703" cy="130500"/>
            <a:chOff x="5461400" y="616025"/>
            <a:chExt cx="1009703" cy="130500"/>
          </a:xfrm>
        </p:grpSpPr>
        <p:sp>
          <p:nvSpPr>
            <p:cNvPr id="267" name="Google Shape;267;p28"/>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8"/>
          <p:cNvGrpSpPr/>
          <p:nvPr/>
        </p:nvGrpSpPr>
        <p:grpSpPr>
          <a:xfrm flipH="1" rot="5400000">
            <a:off x="8319450" y="979100"/>
            <a:ext cx="1009703" cy="130500"/>
            <a:chOff x="5461400" y="616025"/>
            <a:chExt cx="1009703" cy="130500"/>
          </a:xfrm>
        </p:grpSpPr>
        <p:sp>
          <p:nvSpPr>
            <p:cNvPr id="273" name="Google Shape;273;p28"/>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79" name="Shape 279"/>
        <p:cNvGrpSpPr/>
        <p:nvPr/>
      </p:nvGrpSpPr>
      <p:grpSpPr>
        <a:xfrm>
          <a:off x="0" y="0"/>
          <a:ext cx="0" cy="0"/>
          <a:chOff x="0" y="0"/>
          <a:chExt cx="0" cy="0"/>
        </a:xfrm>
      </p:grpSpPr>
      <p:grpSp>
        <p:nvGrpSpPr>
          <p:cNvPr id="280" name="Google Shape;280;p29"/>
          <p:cNvGrpSpPr/>
          <p:nvPr/>
        </p:nvGrpSpPr>
        <p:grpSpPr>
          <a:xfrm rot="-5400000">
            <a:off x="8319450" y="4033900"/>
            <a:ext cx="1009703" cy="130500"/>
            <a:chOff x="5461400" y="616025"/>
            <a:chExt cx="1009703" cy="130500"/>
          </a:xfrm>
        </p:grpSpPr>
        <p:sp>
          <p:nvSpPr>
            <p:cNvPr id="281" name="Google Shape;281;p29"/>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9"/>
          <p:cNvGrpSpPr/>
          <p:nvPr/>
        </p:nvGrpSpPr>
        <p:grpSpPr>
          <a:xfrm rot="-5400000">
            <a:off x="-146725" y="979100"/>
            <a:ext cx="1009703" cy="130500"/>
            <a:chOff x="5461400" y="616025"/>
            <a:chExt cx="1009703" cy="130500"/>
          </a:xfrm>
        </p:grpSpPr>
        <p:sp>
          <p:nvSpPr>
            <p:cNvPr id="287" name="Google Shape;287;p29"/>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293" name="Shape 293"/>
        <p:cNvGrpSpPr/>
        <p:nvPr/>
      </p:nvGrpSpPr>
      <p:grpSpPr>
        <a:xfrm>
          <a:off x="0" y="0"/>
          <a:ext cx="0" cy="0"/>
          <a:chOff x="0" y="0"/>
          <a:chExt cx="0" cy="0"/>
        </a:xfrm>
      </p:grpSpPr>
      <p:grpSp>
        <p:nvGrpSpPr>
          <p:cNvPr id="294" name="Google Shape;294;p30"/>
          <p:cNvGrpSpPr/>
          <p:nvPr/>
        </p:nvGrpSpPr>
        <p:grpSpPr>
          <a:xfrm flipH="1" rot="5400000">
            <a:off x="-146725" y="4033900"/>
            <a:ext cx="1009703" cy="130500"/>
            <a:chOff x="5461400" y="616025"/>
            <a:chExt cx="1009703" cy="130500"/>
          </a:xfrm>
        </p:grpSpPr>
        <p:sp>
          <p:nvSpPr>
            <p:cNvPr id="295" name="Google Shape;295;p30"/>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0"/>
          <p:cNvGrpSpPr/>
          <p:nvPr/>
        </p:nvGrpSpPr>
        <p:grpSpPr>
          <a:xfrm flipH="1" rot="5400000">
            <a:off x="8319450" y="979100"/>
            <a:ext cx="1009703" cy="130500"/>
            <a:chOff x="5461400" y="616025"/>
            <a:chExt cx="1009703" cy="130500"/>
          </a:xfrm>
        </p:grpSpPr>
        <p:sp>
          <p:nvSpPr>
            <p:cNvPr id="301" name="Google Shape;301;p30"/>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 name="Google Shape;17;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8" name="Google Shape;18;p4"/>
          <p:cNvGrpSpPr/>
          <p:nvPr/>
        </p:nvGrpSpPr>
        <p:grpSpPr>
          <a:xfrm rot="5400000">
            <a:off x="8320800" y="4025275"/>
            <a:ext cx="1009703" cy="130500"/>
            <a:chOff x="5461400" y="616025"/>
            <a:chExt cx="1009703" cy="130500"/>
          </a:xfrm>
        </p:grpSpPr>
        <p:sp>
          <p:nvSpPr>
            <p:cNvPr id="19" name="Google Shape;19;p4"/>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7" name="Shape 307"/>
        <p:cNvGrpSpPr/>
        <p:nvPr/>
      </p:nvGrpSpPr>
      <p:grpSpPr>
        <a:xfrm>
          <a:off x="0" y="0"/>
          <a:ext cx="0" cy="0"/>
          <a:chOff x="0" y="0"/>
          <a:chExt cx="0" cy="0"/>
        </a:xfrm>
      </p:grpSpPr>
      <p:sp>
        <p:nvSpPr>
          <p:cNvPr id="308" name="Google Shape;308;p31"/>
          <p:cNvSpPr txBox="1"/>
          <p:nvPr>
            <p:ph type="title"/>
          </p:nvPr>
        </p:nvSpPr>
        <p:spPr>
          <a:xfrm>
            <a:off x="713225" y="539500"/>
            <a:ext cx="4151700" cy="1114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9" name="Google Shape;309;p31"/>
          <p:cNvSpPr txBox="1"/>
          <p:nvPr>
            <p:ph idx="1" type="subTitle"/>
          </p:nvPr>
        </p:nvSpPr>
        <p:spPr>
          <a:xfrm>
            <a:off x="713225" y="1653700"/>
            <a:ext cx="4151700" cy="1246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31"/>
          <p:cNvSpPr txBox="1"/>
          <p:nvPr/>
        </p:nvSpPr>
        <p:spPr>
          <a:xfrm>
            <a:off x="713225" y="3894375"/>
            <a:ext cx="4151700" cy="709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aven Pro"/>
                <a:ea typeface="Maven Pro"/>
                <a:cs typeface="Maven Pro"/>
                <a:sym typeface="Maven Pro"/>
              </a:rPr>
              <a:t>CREDITS:</a:t>
            </a:r>
            <a:r>
              <a:rPr lang="en" sz="1200">
                <a:solidFill>
                  <a:schemeClr val="dk1"/>
                </a:solidFill>
                <a:latin typeface="Maven Pro"/>
                <a:ea typeface="Maven Pro"/>
                <a:cs typeface="Maven Pro"/>
                <a:sym typeface="Maven Pro"/>
              </a:rPr>
              <a:t> This presentation template was created by </a:t>
            </a:r>
            <a:r>
              <a:rPr b="1" lang="en" sz="1200" u="sng">
                <a:solidFill>
                  <a:schemeClr val="dk1"/>
                </a:solidFill>
                <a:latin typeface="Maven Pro"/>
                <a:ea typeface="Maven Pro"/>
                <a:cs typeface="Maven Pro"/>
                <a:sym typeface="Maven Pro"/>
                <a:hlinkClick r:id="rId2">
                  <a:extLst>
                    <a:ext uri="{A12FA001-AC4F-418D-AE19-62706E023703}">
                      <ahyp:hlinkClr val="tx"/>
                    </a:ext>
                  </a:extLst>
                </a:hlinkClick>
              </a:rPr>
              <a:t>Slidesgo</a:t>
            </a:r>
            <a:r>
              <a:rPr lang="en" sz="1200">
                <a:solidFill>
                  <a:schemeClr val="dk1"/>
                </a:solidFill>
                <a:latin typeface="Maven Pro"/>
                <a:ea typeface="Maven Pro"/>
                <a:cs typeface="Maven Pro"/>
                <a:sym typeface="Maven Pro"/>
              </a:rPr>
              <a:t>, and includes icons by </a:t>
            </a:r>
            <a:r>
              <a:rPr b="1" lang="en" sz="1200" u="sng">
                <a:solidFill>
                  <a:schemeClr val="dk1"/>
                </a:solidFill>
                <a:latin typeface="Maven Pro"/>
                <a:ea typeface="Maven Pro"/>
                <a:cs typeface="Maven Pro"/>
                <a:sym typeface="Maven Pro"/>
                <a:hlinkClick r:id="rId3">
                  <a:extLst>
                    <a:ext uri="{A12FA001-AC4F-418D-AE19-62706E023703}">
                      <ahyp:hlinkClr val="tx"/>
                    </a:ext>
                  </a:extLst>
                </a:hlinkClick>
              </a:rPr>
              <a:t>Flaticon</a:t>
            </a:r>
            <a:r>
              <a:rPr lang="en" sz="1200">
                <a:solidFill>
                  <a:schemeClr val="dk1"/>
                </a:solidFill>
                <a:latin typeface="Maven Pro"/>
                <a:ea typeface="Maven Pro"/>
                <a:cs typeface="Maven Pro"/>
                <a:sym typeface="Maven Pro"/>
              </a:rPr>
              <a:t>, and infographics &amp; images by </a:t>
            </a:r>
            <a:r>
              <a:rPr b="1" lang="en" sz="1200" u="sng">
                <a:solidFill>
                  <a:schemeClr val="dk1"/>
                </a:solidFill>
                <a:latin typeface="Maven Pro"/>
                <a:ea typeface="Maven Pro"/>
                <a:cs typeface="Maven Pro"/>
                <a:sym typeface="Maven Pro"/>
                <a:hlinkClick r:id="rId4">
                  <a:extLst>
                    <a:ext uri="{A12FA001-AC4F-418D-AE19-62706E023703}">
                      <ahyp:hlinkClr val="tx"/>
                    </a:ext>
                  </a:extLst>
                </a:hlinkClick>
              </a:rPr>
              <a:t>Freepik</a:t>
            </a:r>
            <a:r>
              <a:rPr lang="en" sz="1200" u="sng">
                <a:solidFill>
                  <a:schemeClr val="dk1"/>
                </a:solidFill>
                <a:latin typeface="Maven Pro"/>
                <a:ea typeface="Maven Pro"/>
                <a:cs typeface="Maven Pro"/>
                <a:sym typeface="Maven Pro"/>
              </a:rPr>
              <a:t> </a:t>
            </a:r>
            <a:endParaRPr b="1" sz="1200" u="sng">
              <a:solidFill>
                <a:schemeClr val="dk1"/>
              </a:solidFill>
              <a:latin typeface="Maven Pro"/>
              <a:ea typeface="Maven Pro"/>
              <a:cs typeface="Maven Pro"/>
              <a:sym typeface="Maven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1" name="Shape 311"/>
        <p:cNvGrpSpPr/>
        <p:nvPr/>
      </p:nvGrpSpPr>
      <p:grpSpPr>
        <a:xfrm>
          <a:off x="0" y="0"/>
          <a:ext cx="0" cy="0"/>
          <a:chOff x="0" y="0"/>
          <a:chExt cx="0" cy="0"/>
        </a:xfrm>
      </p:grpSpPr>
      <p:grpSp>
        <p:nvGrpSpPr>
          <p:cNvPr id="312" name="Google Shape;312;p32"/>
          <p:cNvGrpSpPr/>
          <p:nvPr/>
        </p:nvGrpSpPr>
        <p:grpSpPr>
          <a:xfrm>
            <a:off x="4067150" y="539500"/>
            <a:ext cx="1009703" cy="130500"/>
            <a:chOff x="5461400" y="616025"/>
            <a:chExt cx="1009703" cy="130500"/>
          </a:xfrm>
        </p:grpSpPr>
        <p:sp>
          <p:nvSpPr>
            <p:cNvPr id="313" name="Google Shape;313;p32"/>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2"/>
          <p:cNvGrpSpPr/>
          <p:nvPr/>
        </p:nvGrpSpPr>
        <p:grpSpPr>
          <a:xfrm>
            <a:off x="4067150" y="4473500"/>
            <a:ext cx="1009703" cy="130500"/>
            <a:chOff x="5461400" y="616025"/>
            <a:chExt cx="1009703" cy="130500"/>
          </a:xfrm>
        </p:grpSpPr>
        <p:sp>
          <p:nvSpPr>
            <p:cNvPr id="319" name="Google Shape;319;p32"/>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24" name="Shape 324"/>
        <p:cNvGrpSpPr/>
        <p:nvPr/>
      </p:nvGrpSpPr>
      <p:grpSpPr>
        <a:xfrm>
          <a:off x="0" y="0"/>
          <a:ext cx="0" cy="0"/>
          <a:chOff x="0" y="0"/>
          <a:chExt cx="0" cy="0"/>
        </a:xfrm>
      </p:grpSpPr>
      <p:grpSp>
        <p:nvGrpSpPr>
          <p:cNvPr id="325" name="Google Shape;325;p33"/>
          <p:cNvGrpSpPr/>
          <p:nvPr/>
        </p:nvGrpSpPr>
        <p:grpSpPr>
          <a:xfrm rot="-5400000">
            <a:off x="273625" y="2506500"/>
            <a:ext cx="1009703" cy="130500"/>
            <a:chOff x="5461400" y="616025"/>
            <a:chExt cx="1009703" cy="130500"/>
          </a:xfrm>
        </p:grpSpPr>
        <p:sp>
          <p:nvSpPr>
            <p:cNvPr id="326" name="Google Shape;326;p33"/>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33"/>
          <p:cNvGrpSpPr/>
          <p:nvPr/>
        </p:nvGrpSpPr>
        <p:grpSpPr>
          <a:xfrm rot="-5400000">
            <a:off x="7860675" y="2506500"/>
            <a:ext cx="1009703" cy="130500"/>
            <a:chOff x="5461400" y="616025"/>
            <a:chExt cx="1009703" cy="130500"/>
          </a:xfrm>
        </p:grpSpPr>
        <p:sp>
          <p:nvSpPr>
            <p:cNvPr id="332" name="Google Shape;332;p33"/>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5055284" y="403129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5"/>
          <p:cNvSpPr txBox="1"/>
          <p:nvPr>
            <p:ph idx="2" type="subTitle"/>
          </p:nvPr>
        </p:nvSpPr>
        <p:spPr>
          <a:xfrm>
            <a:off x="1583300" y="403129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5"/>
          <p:cNvSpPr txBox="1"/>
          <p:nvPr>
            <p:ph idx="3" type="subTitle"/>
          </p:nvPr>
        </p:nvSpPr>
        <p:spPr>
          <a:xfrm>
            <a:off x="5055275" y="3458600"/>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 name="Google Shape;29;p5"/>
          <p:cNvSpPr txBox="1"/>
          <p:nvPr>
            <p:ph idx="4" type="subTitle"/>
          </p:nvPr>
        </p:nvSpPr>
        <p:spPr>
          <a:xfrm>
            <a:off x="1583075" y="3458600"/>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30" name="Google Shape;30;p5"/>
          <p:cNvGrpSpPr/>
          <p:nvPr/>
        </p:nvGrpSpPr>
        <p:grpSpPr>
          <a:xfrm rot="-5400000">
            <a:off x="-146725" y="979100"/>
            <a:ext cx="1009703" cy="130500"/>
            <a:chOff x="5461400" y="616025"/>
            <a:chExt cx="1009703" cy="130500"/>
          </a:xfrm>
        </p:grpSpPr>
        <p:sp>
          <p:nvSpPr>
            <p:cNvPr id="31" name="Google Shape;31;p5"/>
            <p:cNvSpPr/>
            <p:nvPr/>
          </p:nvSpPr>
          <p:spPr>
            <a:xfrm>
              <a:off x="63406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6120803"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5901002"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5681201"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5461400" y="61602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5"/>
          <p:cNvGrpSpPr/>
          <p:nvPr/>
        </p:nvGrpSpPr>
        <p:grpSpPr>
          <a:xfrm rot="-5400000">
            <a:off x="8319450" y="4033900"/>
            <a:ext cx="1009703" cy="130500"/>
            <a:chOff x="5461400" y="616025"/>
            <a:chExt cx="1009703" cy="130500"/>
          </a:xfrm>
        </p:grpSpPr>
        <p:sp>
          <p:nvSpPr>
            <p:cNvPr id="37" name="Google Shape;37;p5"/>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4" name="Google Shape;44;p6"/>
          <p:cNvGrpSpPr/>
          <p:nvPr/>
        </p:nvGrpSpPr>
        <p:grpSpPr>
          <a:xfrm rot="5400000">
            <a:off x="8320800" y="4025275"/>
            <a:ext cx="1009703" cy="130500"/>
            <a:chOff x="5461400" y="616025"/>
            <a:chExt cx="1009703" cy="130500"/>
          </a:xfrm>
        </p:grpSpPr>
        <p:sp>
          <p:nvSpPr>
            <p:cNvPr id="45" name="Google Shape;45;p6"/>
            <p:cNvSpPr/>
            <p:nvPr/>
          </p:nvSpPr>
          <p:spPr>
            <a:xfrm>
              <a:off x="5461400"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5681201"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5901002"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61208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6340603" y="616025"/>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7"/>
          <p:cNvSpPr txBox="1"/>
          <p:nvPr>
            <p:ph type="title"/>
          </p:nvPr>
        </p:nvSpPr>
        <p:spPr>
          <a:xfrm>
            <a:off x="4385575" y="1177400"/>
            <a:ext cx="4045200" cy="1255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7"/>
          <p:cNvSpPr txBox="1"/>
          <p:nvPr>
            <p:ph idx="1" type="subTitle"/>
          </p:nvPr>
        </p:nvSpPr>
        <p:spPr>
          <a:xfrm>
            <a:off x="4385575" y="2432600"/>
            <a:ext cx="4045200" cy="217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8"/>
          <p:cNvSpPr txBox="1"/>
          <p:nvPr>
            <p:ph type="title"/>
          </p:nvPr>
        </p:nvSpPr>
        <p:spPr>
          <a:xfrm>
            <a:off x="4348675" y="539500"/>
            <a:ext cx="4082100" cy="19962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713225" y="2414775"/>
            <a:ext cx="33267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713225" y="3576200"/>
            <a:ext cx="3326700" cy="102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0"/>
          <p:cNvSpPr/>
          <p:nvPr>
            <p:ph idx="2" type="pic"/>
          </p:nvPr>
        </p:nvSpPr>
        <p:spPr>
          <a:xfrm>
            <a:off x="-25" y="-13725"/>
            <a:ext cx="9144000" cy="5157300"/>
          </a:xfrm>
          <a:prstGeom prst="rect">
            <a:avLst/>
          </a:prstGeom>
          <a:noFill/>
          <a:ln>
            <a:noFill/>
          </a:ln>
        </p:spPr>
      </p:sp>
      <p:sp>
        <p:nvSpPr>
          <p:cNvPr id="60" name="Google Shape;60;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useoModerno Medium"/>
              <a:buNone/>
              <a:defRPr sz="3500">
                <a:solidFill>
                  <a:schemeClr val="dk1"/>
                </a:solidFill>
                <a:latin typeface="MuseoModerno Medium"/>
                <a:ea typeface="MuseoModerno Medium"/>
                <a:cs typeface="MuseoModerno Medium"/>
                <a:sym typeface="MuseoModerno Medium"/>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1pPr>
            <a:lvl2pPr indent="-317500" lvl="1" marL="9144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2pPr>
            <a:lvl3pPr indent="-317500" lvl="2" marL="13716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3pPr>
            <a:lvl4pPr indent="-317500" lvl="3" marL="18288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4pPr>
            <a:lvl5pPr indent="-317500" lvl="4" marL="22860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5pPr>
            <a:lvl6pPr indent="-317500" lvl="5" marL="27432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6pPr>
            <a:lvl7pPr indent="-317500" lvl="6" marL="32004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7pPr>
            <a:lvl8pPr indent="-317500" lvl="7" marL="36576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8pPr>
            <a:lvl9pPr indent="-317500" lvl="8" marL="41148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hyperlink" Target="https://www.kaggle.com/datasets/mahmoudelhemaly/students-grading-dataset" TargetMode="External"/><Relationship Id="rId4" Type="http://schemas.openxmlformats.org/officeDocument/2006/relationships/hyperlink" Target="https://www.kaggle.com/datasets/catherinerasgaitis/mxmh-survey-resul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ctrTitle"/>
          </p:nvPr>
        </p:nvSpPr>
        <p:spPr>
          <a:xfrm>
            <a:off x="486400" y="1235950"/>
            <a:ext cx="4738500" cy="23001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3000">
                <a:solidFill>
                  <a:srgbClr val="1F1F1F"/>
                </a:solidFill>
                <a:latin typeface="MuseoModerno"/>
                <a:ea typeface="MuseoModerno"/>
                <a:cs typeface="MuseoModerno"/>
                <a:sym typeface="MuseoModerno"/>
              </a:rPr>
              <a:t>The Impact of Music Listening Habits on Academic Performance and Stress Levels</a:t>
            </a:r>
            <a:endParaRPr b="1" sz="3000">
              <a:solidFill>
                <a:srgbClr val="1F1F1F"/>
              </a:solidFill>
              <a:latin typeface="MuseoModerno"/>
              <a:ea typeface="MuseoModerno"/>
              <a:cs typeface="MuseoModerno"/>
              <a:sym typeface="MuseoModerno"/>
            </a:endParaRPr>
          </a:p>
          <a:p>
            <a:pPr indent="0" lvl="0" marL="0" rtl="0" algn="l">
              <a:spcBef>
                <a:spcPts val="1200"/>
              </a:spcBef>
              <a:spcAft>
                <a:spcPts val="0"/>
              </a:spcAft>
              <a:buNone/>
            </a:pPr>
            <a:r>
              <a:t/>
            </a:r>
            <a:endParaRPr/>
          </a:p>
        </p:txBody>
      </p:sp>
      <p:sp>
        <p:nvSpPr>
          <p:cNvPr id="342" name="Google Shape;342;p34"/>
          <p:cNvSpPr txBox="1"/>
          <p:nvPr>
            <p:ph idx="1" type="subTitle"/>
          </p:nvPr>
        </p:nvSpPr>
        <p:spPr>
          <a:xfrm>
            <a:off x="132850" y="3722075"/>
            <a:ext cx="5445600" cy="99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200"/>
              <a:t>Ninerlytics</a:t>
            </a:r>
            <a:endParaRPr i="1" sz="1200"/>
          </a:p>
          <a:p>
            <a:pPr indent="0" lvl="0" marL="0" rtl="0" algn="ctr">
              <a:spcBef>
                <a:spcPts val="0"/>
              </a:spcBef>
              <a:spcAft>
                <a:spcPts val="0"/>
              </a:spcAft>
              <a:buNone/>
            </a:pPr>
            <a:r>
              <a:rPr lang="en" sz="1200"/>
              <a:t>Brielle Boling, Joe Flucus, Keon Herring, Jaden Smith, &amp; Hannah Wood </a:t>
            </a:r>
            <a:endParaRPr sz="1200"/>
          </a:p>
          <a:p>
            <a:pPr indent="0" lvl="0" marL="0" rtl="0" algn="ctr">
              <a:spcBef>
                <a:spcPts val="0"/>
              </a:spcBef>
              <a:spcAft>
                <a:spcPts val="0"/>
              </a:spcAft>
              <a:buNone/>
            </a:pPr>
            <a:r>
              <a:rPr lang="en" sz="1200"/>
              <a:t>INFO 3237-090	</a:t>
            </a:r>
            <a:r>
              <a:rPr lang="en" sz="1200"/>
              <a:t>Professor Berg	April 20th, 2025</a:t>
            </a:r>
            <a:endParaRPr sz="1200"/>
          </a:p>
        </p:txBody>
      </p:sp>
      <p:pic>
        <p:nvPicPr>
          <p:cNvPr id="343" name="Google Shape;343;p34" title="ChatGPT Image Apr 21, 2025, 09_22_43 PM.png"/>
          <p:cNvPicPr preferRelativeResize="0"/>
          <p:nvPr/>
        </p:nvPicPr>
        <p:blipFill>
          <a:blip r:embed="rId3">
            <a:alphaModFix/>
          </a:blip>
          <a:stretch>
            <a:fillRect/>
          </a:stretch>
        </p:blipFill>
        <p:spPr>
          <a:xfrm>
            <a:off x="5414325" y="816050"/>
            <a:ext cx="3204426" cy="3204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3"/>
          <p:cNvSpPr txBox="1"/>
          <p:nvPr>
            <p:ph type="title"/>
          </p:nvPr>
        </p:nvSpPr>
        <p:spPr>
          <a:xfrm>
            <a:off x="720000" y="71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Clustering: The Output</a:t>
            </a:r>
            <a:endParaRPr sz="2500"/>
          </a:p>
        </p:txBody>
      </p:sp>
      <p:sp>
        <p:nvSpPr>
          <p:cNvPr id="421" name="Google Shape;421;p43"/>
          <p:cNvSpPr txBox="1"/>
          <p:nvPr>
            <p:ph idx="2" type="subTitle"/>
          </p:nvPr>
        </p:nvSpPr>
        <p:spPr>
          <a:xfrm>
            <a:off x="524800" y="559550"/>
            <a:ext cx="7704000" cy="31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output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422" name="Google Shape;422;p43"/>
          <p:cNvPicPr preferRelativeResize="0"/>
          <p:nvPr/>
        </p:nvPicPr>
        <p:blipFill>
          <a:blip r:embed="rId3">
            <a:alphaModFix/>
          </a:blip>
          <a:stretch>
            <a:fillRect/>
          </a:stretch>
        </p:blipFill>
        <p:spPr>
          <a:xfrm>
            <a:off x="4572000" y="1437937"/>
            <a:ext cx="4106826" cy="2737874"/>
          </a:xfrm>
          <a:prstGeom prst="rect">
            <a:avLst/>
          </a:prstGeom>
          <a:noFill/>
          <a:ln>
            <a:noFill/>
          </a:ln>
        </p:spPr>
      </p:pic>
      <p:pic>
        <p:nvPicPr>
          <p:cNvPr id="423" name="Google Shape;423;p43" title="Screenshot 2025-04-22 152454.png"/>
          <p:cNvPicPr preferRelativeResize="0"/>
          <p:nvPr/>
        </p:nvPicPr>
        <p:blipFill>
          <a:blip r:embed="rId4">
            <a:alphaModFix/>
          </a:blip>
          <a:stretch>
            <a:fillRect/>
          </a:stretch>
        </p:blipFill>
        <p:spPr>
          <a:xfrm>
            <a:off x="990149" y="901803"/>
            <a:ext cx="2438925" cy="2388400"/>
          </a:xfrm>
          <a:prstGeom prst="rect">
            <a:avLst/>
          </a:prstGeom>
          <a:noFill/>
          <a:ln>
            <a:noFill/>
          </a:ln>
        </p:spPr>
      </p:pic>
      <p:pic>
        <p:nvPicPr>
          <p:cNvPr id="424" name="Google Shape;424;p43" title="Screenshot 2025-04-22 152515.png"/>
          <p:cNvPicPr preferRelativeResize="0"/>
          <p:nvPr/>
        </p:nvPicPr>
        <p:blipFill>
          <a:blip r:embed="rId5">
            <a:alphaModFix/>
          </a:blip>
          <a:stretch>
            <a:fillRect/>
          </a:stretch>
        </p:blipFill>
        <p:spPr>
          <a:xfrm>
            <a:off x="524813" y="3415425"/>
            <a:ext cx="3369600" cy="1560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4"/>
          <p:cNvSpPr txBox="1"/>
          <p:nvPr>
            <p:ph type="title"/>
          </p:nvPr>
        </p:nvSpPr>
        <p:spPr>
          <a:xfrm>
            <a:off x="645000" y="61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Clustering: Findings</a:t>
            </a:r>
            <a:endParaRPr sz="2500"/>
          </a:p>
        </p:txBody>
      </p:sp>
      <p:graphicFrame>
        <p:nvGraphicFramePr>
          <p:cNvPr id="430" name="Google Shape;430;p44"/>
          <p:cNvGraphicFramePr/>
          <p:nvPr/>
        </p:nvGraphicFramePr>
        <p:xfrm>
          <a:off x="500400" y="993075"/>
          <a:ext cx="3000000" cy="3000000"/>
        </p:xfrm>
        <a:graphic>
          <a:graphicData uri="http://schemas.openxmlformats.org/drawingml/2006/table">
            <a:tbl>
              <a:tblPr>
                <a:noFill/>
                <a:tableStyleId>{24FA15E7-121B-4D0A-8087-056C3CC36CC4}</a:tableStyleId>
              </a:tblPr>
              <a:tblGrid>
                <a:gridCol w="743925"/>
                <a:gridCol w="985050"/>
                <a:gridCol w="719825"/>
                <a:gridCol w="526900"/>
                <a:gridCol w="526900"/>
                <a:gridCol w="960950"/>
                <a:gridCol w="743925"/>
                <a:gridCol w="502800"/>
                <a:gridCol w="743925"/>
              </a:tblGrid>
              <a:tr h="450150">
                <a:tc>
                  <a:txBody>
                    <a:bodyPr/>
                    <a:lstStyle/>
                    <a:p>
                      <a:pPr indent="0" lvl="0" marL="0" rtl="0" algn="l">
                        <a:spcBef>
                          <a:spcPts val="0"/>
                        </a:spcBef>
                        <a:spcAft>
                          <a:spcPts val="0"/>
                        </a:spcAft>
                        <a:buNone/>
                      </a:pPr>
                      <a:r>
                        <a:rPr lang="en" sz="1200"/>
                        <a:t>Index</a:t>
                      </a:r>
                      <a:endParaRPr sz="1200"/>
                    </a:p>
                  </a:txBody>
                  <a:tcPr marT="91425" marB="91425" marR="91425" marL="91425">
                    <a:lnR cap="flat" cmpd="sng" w="9525">
                      <a:solidFill>
                        <a:schemeClr val="accent6"/>
                      </a:solidFill>
                      <a:prstDash val="solid"/>
                      <a:round/>
                      <a:headEnd len="sm" w="sm" type="none"/>
                      <a:tailEnd len="sm" w="sm" type="none"/>
                    </a:lnR>
                  </a:tcPr>
                </a:tc>
                <a:tc>
                  <a:txBody>
                    <a:bodyPr/>
                    <a:lstStyle/>
                    <a:p>
                      <a:pPr indent="0" lvl="0" marL="0" rtl="0" algn="l">
                        <a:spcBef>
                          <a:spcPts val="0"/>
                        </a:spcBef>
                        <a:spcAft>
                          <a:spcPts val="0"/>
                        </a:spcAft>
                        <a:buNone/>
                      </a:pPr>
                      <a:r>
                        <a:rPr lang="en" sz="1200">
                          <a:solidFill>
                            <a:schemeClr val="accent6"/>
                          </a:solidFill>
                        </a:rPr>
                        <a:t>Classical</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Country</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EDM</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Folk</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Gospel</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Hip Hop</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Jazz</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K - Pop</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r h="300100">
                <a:tc>
                  <a:txBody>
                    <a:bodyPr/>
                    <a:lstStyle/>
                    <a:p>
                      <a:pPr indent="0" lvl="0" marL="0" rtl="0" algn="l">
                        <a:spcBef>
                          <a:spcPts val="0"/>
                        </a:spcBef>
                        <a:spcAft>
                          <a:spcPts val="0"/>
                        </a:spcAft>
                        <a:buNone/>
                      </a:pPr>
                      <a:r>
                        <a:rPr lang="en" sz="1200"/>
                        <a:t>0</a:t>
                      </a:r>
                      <a:endParaRPr sz="1200"/>
                    </a:p>
                  </a:txBody>
                  <a:tcPr marT="91425" marB="91425" marR="91425" marL="91425">
                    <a:lnR cap="flat" cmpd="sng" w="9525">
                      <a:solidFill>
                        <a:schemeClr val="accent6"/>
                      </a:solidFill>
                      <a:prstDash val="solid"/>
                      <a:round/>
                      <a:headEnd len="sm" w="sm" type="none"/>
                      <a:tailEnd len="sm" w="sm" type="none"/>
                    </a:lnR>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r h="300100">
                <a:tc>
                  <a:txBody>
                    <a:bodyPr/>
                    <a:lstStyle/>
                    <a:p>
                      <a:pPr indent="0" lvl="0" marL="0" rtl="0" algn="l">
                        <a:spcBef>
                          <a:spcPts val="0"/>
                        </a:spcBef>
                        <a:spcAft>
                          <a:spcPts val="0"/>
                        </a:spcAft>
                        <a:buNone/>
                      </a:pPr>
                      <a:r>
                        <a:rPr lang="en" sz="1200"/>
                        <a:t>1</a:t>
                      </a:r>
                      <a:endParaRPr sz="1200"/>
                    </a:p>
                  </a:txBody>
                  <a:tcPr marT="91425" marB="91425" marR="91425" marL="91425">
                    <a:lnR cap="flat" cmpd="sng" w="9525">
                      <a:solidFill>
                        <a:schemeClr val="accent6"/>
                      </a:solidFill>
                      <a:prstDash val="solid"/>
                      <a:round/>
                      <a:headEnd len="sm" w="sm" type="none"/>
                      <a:tailEnd len="sm" w="sm" type="none"/>
                    </a:lnR>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r h="300100">
                <a:tc>
                  <a:txBody>
                    <a:bodyPr/>
                    <a:lstStyle/>
                    <a:p>
                      <a:pPr indent="0" lvl="0" marL="0" rtl="0" algn="l">
                        <a:spcBef>
                          <a:spcPts val="0"/>
                        </a:spcBef>
                        <a:spcAft>
                          <a:spcPts val="0"/>
                        </a:spcAft>
                        <a:buNone/>
                      </a:pPr>
                      <a:r>
                        <a:rPr lang="en" sz="1200"/>
                        <a:t>2</a:t>
                      </a:r>
                      <a:endParaRPr sz="1200"/>
                    </a:p>
                  </a:txBody>
                  <a:tcPr marT="91425" marB="91425" marR="91425" marL="91425">
                    <a:lnR cap="flat" cmpd="sng" w="9525">
                      <a:solidFill>
                        <a:schemeClr val="accent6"/>
                      </a:solidFill>
                      <a:prstDash val="solid"/>
                      <a:round/>
                      <a:headEnd len="sm" w="sm" type="none"/>
                      <a:tailEnd len="sm" w="sm" type="none"/>
                    </a:lnR>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r h="300100">
                <a:tc>
                  <a:txBody>
                    <a:bodyPr/>
                    <a:lstStyle/>
                    <a:p>
                      <a:pPr indent="0" lvl="0" marL="0" rtl="0" algn="l">
                        <a:spcBef>
                          <a:spcPts val="0"/>
                        </a:spcBef>
                        <a:spcAft>
                          <a:spcPts val="0"/>
                        </a:spcAft>
                        <a:buNone/>
                      </a:pPr>
                      <a:r>
                        <a:rPr lang="en" sz="1200"/>
                        <a:t>3</a:t>
                      </a:r>
                      <a:endParaRPr sz="1200"/>
                    </a:p>
                  </a:txBody>
                  <a:tcPr marT="91425" marB="91425" marR="91425" marL="91425">
                    <a:lnR cap="flat" cmpd="sng" w="9525">
                      <a:solidFill>
                        <a:schemeClr val="accent6"/>
                      </a:solidFill>
                      <a:prstDash val="solid"/>
                      <a:round/>
                      <a:headEnd len="sm" w="sm" type="none"/>
                      <a:tailEnd len="sm" w="sm" type="none"/>
                    </a:lnR>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bl>
          </a:graphicData>
        </a:graphic>
      </p:graphicFrame>
      <p:sp>
        <p:nvSpPr>
          <p:cNvPr id="431" name="Google Shape;431;p44"/>
          <p:cNvSpPr txBox="1"/>
          <p:nvPr/>
        </p:nvSpPr>
        <p:spPr>
          <a:xfrm>
            <a:off x="682500" y="566550"/>
            <a:ext cx="76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Music Genre, Stress, and </a:t>
            </a:r>
            <a:r>
              <a:rPr lang="en">
                <a:solidFill>
                  <a:schemeClr val="dk1"/>
                </a:solidFill>
                <a:latin typeface="Maven Pro"/>
                <a:ea typeface="Maven Pro"/>
                <a:cs typeface="Maven Pro"/>
                <a:sym typeface="Maven Pro"/>
              </a:rPr>
              <a:t>Academic</a:t>
            </a:r>
            <a:r>
              <a:rPr lang="en">
                <a:solidFill>
                  <a:schemeClr val="dk1"/>
                </a:solidFill>
                <a:latin typeface="Maven Pro"/>
                <a:ea typeface="Maven Pro"/>
                <a:cs typeface="Maven Pro"/>
                <a:sym typeface="Maven Pro"/>
              </a:rPr>
              <a:t> Score Frequency Ranking</a:t>
            </a:r>
            <a:endParaRPr>
              <a:solidFill>
                <a:schemeClr val="dk1"/>
              </a:solidFill>
              <a:latin typeface="Maven Pro"/>
              <a:ea typeface="Maven Pro"/>
              <a:cs typeface="Maven Pro"/>
              <a:sym typeface="Maven Pro"/>
            </a:endParaRPr>
          </a:p>
        </p:txBody>
      </p:sp>
      <p:graphicFrame>
        <p:nvGraphicFramePr>
          <p:cNvPr id="432" name="Google Shape;432;p44"/>
          <p:cNvGraphicFramePr/>
          <p:nvPr/>
        </p:nvGraphicFramePr>
        <p:xfrm>
          <a:off x="7120375" y="1929513"/>
          <a:ext cx="3000000" cy="3000000"/>
        </p:xfrm>
        <a:graphic>
          <a:graphicData uri="http://schemas.openxmlformats.org/drawingml/2006/table">
            <a:tbl>
              <a:tblPr>
                <a:noFill/>
                <a:tableStyleId>{24FA15E7-121B-4D0A-8087-056C3CC36CC4}</a:tableStyleId>
              </a:tblPr>
              <a:tblGrid>
                <a:gridCol w="692975"/>
              </a:tblGrid>
              <a:tr h="532525">
                <a:tc>
                  <a:txBody>
                    <a:bodyPr/>
                    <a:lstStyle/>
                    <a:p>
                      <a:pPr indent="0" lvl="0" marL="0" rtl="0" algn="l">
                        <a:spcBef>
                          <a:spcPts val="0"/>
                        </a:spcBef>
                        <a:spcAft>
                          <a:spcPts val="0"/>
                        </a:spcAft>
                        <a:buNone/>
                      </a:pPr>
                      <a:r>
                        <a:rPr lang="en" sz="1200">
                          <a:solidFill>
                            <a:schemeClr val="accent6"/>
                          </a:solidFill>
                        </a:rPr>
                        <a:t>Stress Level</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6B26B"/>
                    </a:solidFill>
                  </a:tcPr>
                </a:tc>
              </a:tr>
              <a:tr h="462750">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6B26B"/>
                    </a:solidFill>
                  </a:tcPr>
                </a:tc>
              </a:tr>
              <a:tr h="462750">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6B26B"/>
                    </a:solidFill>
                  </a:tcPr>
                </a:tc>
              </a:tr>
              <a:tr h="462750">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6B26B"/>
                    </a:solidFill>
                  </a:tcPr>
                </a:tc>
              </a:tr>
              <a:tr h="462750">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6B26B"/>
                    </a:solidFill>
                  </a:tcPr>
                </a:tc>
              </a:tr>
            </a:tbl>
          </a:graphicData>
        </a:graphic>
      </p:graphicFrame>
      <p:graphicFrame>
        <p:nvGraphicFramePr>
          <p:cNvPr id="433" name="Google Shape;433;p44"/>
          <p:cNvGraphicFramePr/>
          <p:nvPr/>
        </p:nvGraphicFramePr>
        <p:xfrm>
          <a:off x="7979125" y="1937550"/>
          <a:ext cx="3000000" cy="3000000"/>
        </p:xfrm>
        <a:graphic>
          <a:graphicData uri="http://schemas.openxmlformats.org/drawingml/2006/table">
            <a:tbl>
              <a:tblPr>
                <a:noFill/>
                <a:tableStyleId>{24FA15E7-121B-4D0A-8087-056C3CC36CC4}</a:tableStyleId>
              </a:tblPr>
              <a:tblGrid>
                <a:gridCol w="945475"/>
              </a:tblGrid>
              <a:tr h="538475">
                <a:tc>
                  <a:txBody>
                    <a:bodyPr/>
                    <a:lstStyle/>
                    <a:p>
                      <a:pPr indent="0" lvl="0" marL="0" rtl="0" algn="l">
                        <a:spcBef>
                          <a:spcPts val="0"/>
                        </a:spcBef>
                        <a:spcAft>
                          <a:spcPts val="0"/>
                        </a:spcAft>
                        <a:buNone/>
                      </a:pPr>
                      <a:r>
                        <a:rPr lang="en" sz="1200">
                          <a:solidFill>
                            <a:schemeClr val="accent6"/>
                          </a:solidFill>
                        </a:rPr>
                        <a:t>Total Score</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E69138"/>
                    </a:solidFill>
                  </a:tcPr>
                </a:tc>
              </a:tr>
              <a:tr h="461250">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E69138"/>
                    </a:solidFill>
                  </a:tcPr>
                </a:tc>
              </a:tr>
              <a:tr h="450325">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E69138"/>
                    </a:solidFill>
                  </a:tcPr>
                </a:tc>
              </a:tr>
              <a:tr h="504500">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E69138"/>
                    </a:solidFill>
                  </a:tcPr>
                </a:tc>
              </a:tr>
              <a:tr h="428975">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E69138"/>
                    </a:solidFill>
                  </a:tcPr>
                </a:tc>
              </a:tr>
            </a:tbl>
          </a:graphicData>
        </a:graphic>
      </p:graphicFrame>
      <p:graphicFrame>
        <p:nvGraphicFramePr>
          <p:cNvPr id="434" name="Google Shape;434;p44"/>
          <p:cNvGraphicFramePr/>
          <p:nvPr/>
        </p:nvGraphicFramePr>
        <p:xfrm>
          <a:off x="1244325" y="2932450"/>
          <a:ext cx="3000000" cy="3000000"/>
        </p:xfrm>
        <a:graphic>
          <a:graphicData uri="http://schemas.openxmlformats.org/drawingml/2006/table">
            <a:tbl>
              <a:tblPr>
                <a:noFill/>
                <a:tableStyleId>{24FA15E7-121B-4D0A-8087-056C3CC36CC4}</a:tableStyleId>
              </a:tblPr>
              <a:tblGrid>
                <a:gridCol w="985050"/>
                <a:gridCol w="719825"/>
                <a:gridCol w="731850"/>
                <a:gridCol w="551025"/>
                <a:gridCol w="731875"/>
                <a:gridCol w="743925"/>
                <a:gridCol w="532875"/>
                <a:gridCol w="713775"/>
              </a:tblGrid>
              <a:tr h="495275">
                <a:tc>
                  <a:txBody>
                    <a:bodyPr/>
                    <a:lstStyle/>
                    <a:p>
                      <a:pPr indent="0" lvl="0" marL="0" rtl="0" algn="l">
                        <a:spcBef>
                          <a:spcPts val="0"/>
                        </a:spcBef>
                        <a:spcAft>
                          <a:spcPts val="0"/>
                        </a:spcAft>
                        <a:buNone/>
                      </a:pPr>
                      <a:r>
                        <a:rPr lang="en" sz="1200">
                          <a:solidFill>
                            <a:schemeClr val="accent6"/>
                          </a:solidFill>
                        </a:rPr>
                        <a:t>Latin</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Lofi</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Metal</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Pop</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R&amp;B</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Rap</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Rock</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VGM</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r h="330175">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r h="330175">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r h="330175">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r h="330175">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2</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1</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3</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200">
                          <a:solidFill>
                            <a:schemeClr val="accent6"/>
                          </a:solidFill>
                        </a:rPr>
                        <a:t>4</a:t>
                      </a:r>
                      <a:endParaRPr sz="1200">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9CB9C"/>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5"/>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Clustering: Interpretations</a:t>
            </a:r>
            <a:endParaRPr sz="2500"/>
          </a:p>
        </p:txBody>
      </p:sp>
      <p:sp>
        <p:nvSpPr>
          <p:cNvPr id="440" name="Google Shape;440;p45"/>
          <p:cNvSpPr txBox="1"/>
          <p:nvPr>
            <p:ph idx="2" type="subTitle"/>
          </p:nvPr>
        </p:nvSpPr>
        <p:spPr>
          <a:xfrm>
            <a:off x="6009150" y="572700"/>
            <a:ext cx="1663800" cy="2310300"/>
          </a:xfrm>
          <a:prstGeom prst="rect">
            <a:avLst/>
          </a:prstGeom>
          <a:solidFill>
            <a:srgbClr val="E69138"/>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400"/>
              <a:t>Cluster 0: </a:t>
            </a:r>
            <a:endParaRPr b="1" sz="1400"/>
          </a:p>
          <a:p>
            <a:pPr indent="0" lvl="0" marL="0" rtl="0" algn="ctr">
              <a:spcBef>
                <a:spcPts val="0"/>
              </a:spcBef>
              <a:spcAft>
                <a:spcPts val="0"/>
              </a:spcAft>
              <a:buNone/>
            </a:pPr>
            <a:r>
              <a:rPr lang="en"/>
              <a:t>Higher </a:t>
            </a:r>
            <a:r>
              <a:rPr lang="en"/>
              <a:t>engagement</a:t>
            </a:r>
            <a:r>
              <a:rPr lang="en"/>
              <a:t> across most genres with their top being in Classical, Jazz and Lofi amongst several others. They have the </a:t>
            </a:r>
            <a:r>
              <a:rPr lang="en"/>
              <a:t>second</a:t>
            </a:r>
            <a:r>
              <a:rPr lang="en"/>
              <a:t> highest stress and the highest total tcore</a:t>
            </a:r>
            <a:endParaRPr/>
          </a:p>
        </p:txBody>
      </p:sp>
      <p:sp>
        <p:nvSpPr>
          <p:cNvPr id="441" name="Google Shape;441;p45"/>
          <p:cNvSpPr txBox="1"/>
          <p:nvPr/>
        </p:nvSpPr>
        <p:spPr>
          <a:xfrm>
            <a:off x="1017750" y="572700"/>
            <a:ext cx="1663800" cy="21258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dk1"/>
                </a:solidFill>
                <a:latin typeface="Maven Pro"/>
                <a:ea typeface="Maven Pro"/>
                <a:cs typeface="Maven Pro"/>
                <a:sym typeface="Maven Pro"/>
              </a:rPr>
              <a:t>Cluster 1:</a:t>
            </a:r>
            <a:endParaRPr b="1">
              <a:solidFill>
                <a:schemeClr val="dk1"/>
              </a:solidFill>
              <a:latin typeface="Maven Pro"/>
              <a:ea typeface="Maven Pro"/>
              <a:cs typeface="Maven Pro"/>
              <a:sym typeface="Maven Pro"/>
            </a:endParaRPr>
          </a:p>
          <a:p>
            <a:pPr indent="0" lvl="0" marL="0" rtl="0" algn="ctr">
              <a:spcBef>
                <a:spcPts val="0"/>
              </a:spcBef>
              <a:spcAft>
                <a:spcPts val="0"/>
              </a:spcAft>
              <a:buNone/>
            </a:pPr>
            <a:r>
              <a:rPr lang="en" sz="1200">
                <a:solidFill>
                  <a:schemeClr val="dk1"/>
                </a:solidFill>
                <a:latin typeface="Maven Pro"/>
                <a:ea typeface="Maven Pro"/>
                <a:cs typeface="Maven Pro"/>
                <a:sym typeface="Maven Pro"/>
              </a:rPr>
              <a:t>Lower engagement across the all of the music genres, they have the least amount stress but the the worst academic performance as well</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p:txBody>
      </p:sp>
      <p:sp>
        <p:nvSpPr>
          <p:cNvPr id="442" name="Google Shape;442;p45"/>
          <p:cNvSpPr txBox="1"/>
          <p:nvPr/>
        </p:nvSpPr>
        <p:spPr>
          <a:xfrm>
            <a:off x="4345350" y="572700"/>
            <a:ext cx="1663800" cy="2310300"/>
          </a:xfrm>
          <a:prstGeom prst="rect">
            <a:avLst/>
          </a:prstGeom>
          <a:solidFill>
            <a:srgbClr val="F6B26B"/>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dk1"/>
                </a:solidFill>
                <a:latin typeface="Maven Pro"/>
                <a:ea typeface="Maven Pro"/>
                <a:cs typeface="Maven Pro"/>
                <a:sym typeface="Maven Pro"/>
              </a:rPr>
              <a:t>Cluster 2:</a:t>
            </a:r>
            <a:r>
              <a:rPr lang="en" sz="1200">
                <a:solidFill>
                  <a:schemeClr val="dk1"/>
                </a:solidFill>
                <a:latin typeface="Maven Pro"/>
                <a:ea typeface="Maven Pro"/>
                <a:cs typeface="Maven Pro"/>
                <a:sym typeface="Maven Pro"/>
              </a:rPr>
              <a:t> </a:t>
            </a:r>
            <a:endParaRPr sz="1200">
              <a:solidFill>
                <a:schemeClr val="dk1"/>
              </a:solidFill>
              <a:latin typeface="Maven Pro"/>
              <a:ea typeface="Maven Pro"/>
              <a:cs typeface="Maven Pro"/>
              <a:sym typeface="Maven Pro"/>
            </a:endParaRPr>
          </a:p>
          <a:p>
            <a:pPr indent="0" lvl="0" marL="0" rtl="0" algn="ctr">
              <a:spcBef>
                <a:spcPts val="0"/>
              </a:spcBef>
              <a:spcAft>
                <a:spcPts val="0"/>
              </a:spcAft>
              <a:buNone/>
            </a:pPr>
            <a:r>
              <a:rPr lang="en" sz="1200">
                <a:solidFill>
                  <a:schemeClr val="dk1"/>
                </a:solidFill>
                <a:latin typeface="Maven Pro"/>
                <a:ea typeface="Maven Pro"/>
                <a:cs typeface="Maven Pro"/>
                <a:sym typeface="Maven Pro"/>
              </a:rPr>
              <a:t>Also has lower engagement then the other groups but they rank highest in Metal and Rock. They are the highest and stress and the second highest in academic scores</a:t>
            </a:r>
            <a:endParaRPr sz="1200">
              <a:solidFill>
                <a:schemeClr val="dk1"/>
              </a:solidFill>
              <a:latin typeface="Maven Pro"/>
              <a:ea typeface="Maven Pro"/>
              <a:cs typeface="Maven Pro"/>
              <a:sym typeface="Maven Pro"/>
            </a:endParaRPr>
          </a:p>
          <a:p>
            <a:pPr indent="0" lvl="0" marL="0" rtl="0" algn="ctr">
              <a:spcBef>
                <a:spcPts val="0"/>
              </a:spcBef>
              <a:spcAft>
                <a:spcPts val="0"/>
              </a:spcAft>
              <a:buNone/>
            </a:pPr>
            <a:r>
              <a:t/>
            </a:r>
            <a:endParaRPr>
              <a:solidFill>
                <a:schemeClr val="dk1"/>
              </a:solidFill>
              <a:latin typeface="Maven Pro"/>
              <a:ea typeface="Maven Pro"/>
              <a:cs typeface="Maven Pro"/>
              <a:sym typeface="Maven Pro"/>
            </a:endParaRPr>
          </a:p>
        </p:txBody>
      </p:sp>
      <p:sp>
        <p:nvSpPr>
          <p:cNvPr id="443" name="Google Shape;443;p45"/>
          <p:cNvSpPr txBox="1"/>
          <p:nvPr/>
        </p:nvSpPr>
        <p:spPr>
          <a:xfrm>
            <a:off x="2681550" y="572700"/>
            <a:ext cx="1663800" cy="1725600"/>
          </a:xfrm>
          <a:prstGeom prst="rect">
            <a:avLst/>
          </a:prstGeom>
          <a:solidFill>
            <a:srgbClr val="F9CB9C"/>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dk1"/>
                </a:solidFill>
                <a:latin typeface="Maven Pro"/>
                <a:ea typeface="Maven Pro"/>
                <a:cs typeface="Maven Pro"/>
                <a:sym typeface="Maven Pro"/>
              </a:rPr>
              <a:t>Cluster 3:</a:t>
            </a:r>
            <a:r>
              <a:rPr lang="en" sz="1200">
                <a:solidFill>
                  <a:schemeClr val="dk1"/>
                </a:solidFill>
                <a:latin typeface="Maven Pro"/>
                <a:ea typeface="Maven Pro"/>
                <a:cs typeface="Maven Pro"/>
                <a:sym typeface="Maven Pro"/>
              </a:rPr>
              <a:t> </a:t>
            </a:r>
            <a:endParaRPr sz="1200">
              <a:solidFill>
                <a:schemeClr val="dk1"/>
              </a:solidFill>
              <a:latin typeface="Maven Pro"/>
              <a:ea typeface="Maven Pro"/>
              <a:cs typeface="Maven Pro"/>
              <a:sym typeface="Maven Pro"/>
            </a:endParaRPr>
          </a:p>
          <a:p>
            <a:pPr indent="0" lvl="0" marL="0" rtl="0" algn="ctr">
              <a:spcBef>
                <a:spcPts val="0"/>
              </a:spcBef>
              <a:spcAft>
                <a:spcPts val="0"/>
              </a:spcAft>
              <a:buNone/>
            </a:pPr>
            <a:r>
              <a:rPr lang="en" sz="1200">
                <a:solidFill>
                  <a:schemeClr val="dk1"/>
                </a:solidFill>
                <a:latin typeface="Maven Pro"/>
                <a:ea typeface="Maven Pro"/>
                <a:cs typeface="Maven Pro"/>
                <a:sym typeface="Maven Pro"/>
              </a:rPr>
              <a:t>Top ranked in Hip Hop, R&amp;B, Rap, and  K - Pop, they are 2nd lowest in stress and also second lowest in academic performance.</a:t>
            </a:r>
            <a:endParaRPr>
              <a:solidFill>
                <a:schemeClr val="dk1"/>
              </a:solidFill>
              <a:latin typeface="Maven Pro"/>
              <a:ea typeface="Maven Pro"/>
              <a:cs typeface="Maven Pro"/>
              <a:sym typeface="Maven Pro"/>
            </a:endParaRPr>
          </a:p>
        </p:txBody>
      </p:sp>
      <p:pic>
        <p:nvPicPr>
          <p:cNvPr id="444" name="Google Shape;444;p45" title="Screenshot 2025-04-22 151736.png"/>
          <p:cNvPicPr preferRelativeResize="0"/>
          <p:nvPr/>
        </p:nvPicPr>
        <p:blipFill>
          <a:blip r:embed="rId3">
            <a:alphaModFix/>
          </a:blip>
          <a:stretch>
            <a:fillRect/>
          </a:stretch>
        </p:blipFill>
        <p:spPr>
          <a:xfrm>
            <a:off x="2681550" y="3003300"/>
            <a:ext cx="1746454" cy="2140200"/>
          </a:xfrm>
          <a:prstGeom prst="rect">
            <a:avLst/>
          </a:prstGeom>
          <a:noFill/>
          <a:ln>
            <a:noFill/>
          </a:ln>
        </p:spPr>
      </p:pic>
      <p:pic>
        <p:nvPicPr>
          <p:cNvPr id="445" name="Google Shape;445;p45" title="Screenshot 2025-04-22 151713.png"/>
          <p:cNvPicPr preferRelativeResize="0"/>
          <p:nvPr/>
        </p:nvPicPr>
        <p:blipFill>
          <a:blip r:embed="rId4">
            <a:alphaModFix/>
          </a:blip>
          <a:stretch>
            <a:fillRect/>
          </a:stretch>
        </p:blipFill>
        <p:spPr>
          <a:xfrm>
            <a:off x="4572000" y="3028789"/>
            <a:ext cx="1746450" cy="20892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6"/>
          <p:cNvSpPr txBox="1"/>
          <p:nvPr>
            <p:ph type="title"/>
          </p:nvPr>
        </p:nvSpPr>
        <p:spPr>
          <a:xfrm>
            <a:off x="720000" y="198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Random Forest #1: Music Habits &amp; Academic Performance</a:t>
            </a:r>
            <a:endParaRPr/>
          </a:p>
        </p:txBody>
      </p:sp>
      <p:pic>
        <p:nvPicPr>
          <p:cNvPr id="451" name="Google Shape;451;p46" title="Screen Shot 2025-04-22 at 9.25.31 AM.png"/>
          <p:cNvPicPr preferRelativeResize="0"/>
          <p:nvPr/>
        </p:nvPicPr>
        <p:blipFill>
          <a:blip r:embed="rId3">
            <a:alphaModFix/>
          </a:blip>
          <a:stretch>
            <a:fillRect/>
          </a:stretch>
        </p:blipFill>
        <p:spPr>
          <a:xfrm>
            <a:off x="357936" y="4397825"/>
            <a:ext cx="2744399" cy="684525"/>
          </a:xfrm>
          <a:prstGeom prst="rect">
            <a:avLst/>
          </a:prstGeom>
          <a:noFill/>
          <a:ln>
            <a:noFill/>
          </a:ln>
        </p:spPr>
      </p:pic>
      <p:pic>
        <p:nvPicPr>
          <p:cNvPr id="452" name="Google Shape;452;p46" title="Screen Shot 2025-04-22 at 9.27.03 AM.png"/>
          <p:cNvPicPr preferRelativeResize="0"/>
          <p:nvPr/>
        </p:nvPicPr>
        <p:blipFill>
          <a:blip r:embed="rId4">
            <a:alphaModFix/>
          </a:blip>
          <a:stretch>
            <a:fillRect/>
          </a:stretch>
        </p:blipFill>
        <p:spPr>
          <a:xfrm>
            <a:off x="4769493" y="1450424"/>
            <a:ext cx="3872232" cy="2386200"/>
          </a:xfrm>
          <a:prstGeom prst="rect">
            <a:avLst/>
          </a:prstGeom>
          <a:noFill/>
          <a:ln>
            <a:noFill/>
          </a:ln>
        </p:spPr>
      </p:pic>
      <p:pic>
        <p:nvPicPr>
          <p:cNvPr id="453" name="Google Shape;453;p46" title="Screen Shot 2025-04-22 at 9.28.05 AM.png"/>
          <p:cNvPicPr preferRelativeResize="0"/>
          <p:nvPr/>
        </p:nvPicPr>
        <p:blipFill>
          <a:blip r:embed="rId5">
            <a:alphaModFix/>
          </a:blip>
          <a:stretch>
            <a:fillRect/>
          </a:stretch>
        </p:blipFill>
        <p:spPr>
          <a:xfrm>
            <a:off x="4769501" y="3836625"/>
            <a:ext cx="1844600" cy="1245750"/>
          </a:xfrm>
          <a:prstGeom prst="rect">
            <a:avLst/>
          </a:prstGeom>
          <a:noFill/>
          <a:ln>
            <a:noFill/>
          </a:ln>
        </p:spPr>
      </p:pic>
      <p:pic>
        <p:nvPicPr>
          <p:cNvPr id="454" name="Google Shape;454;p46" title="Screen Shot 2025-04-22 at 9.29.50 AM.png"/>
          <p:cNvPicPr preferRelativeResize="0"/>
          <p:nvPr/>
        </p:nvPicPr>
        <p:blipFill>
          <a:blip r:embed="rId6">
            <a:alphaModFix/>
          </a:blip>
          <a:stretch>
            <a:fillRect/>
          </a:stretch>
        </p:blipFill>
        <p:spPr>
          <a:xfrm>
            <a:off x="357925" y="1450425"/>
            <a:ext cx="3614901" cy="2857624"/>
          </a:xfrm>
          <a:prstGeom prst="rect">
            <a:avLst/>
          </a:prstGeom>
          <a:noFill/>
          <a:ln>
            <a:noFill/>
          </a:ln>
        </p:spPr>
      </p:pic>
      <p:cxnSp>
        <p:nvCxnSpPr>
          <p:cNvPr id="455" name="Google Shape;455;p46"/>
          <p:cNvCxnSpPr/>
          <p:nvPr/>
        </p:nvCxnSpPr>
        <p:spPr>
          <a:xfrm>
            <a:off x="4568550" y="1112100"/>
            <a:ext cx="6900" cy="40314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46"/>
          <p:cNvSpPr txBox="1"/>
          <p:nvPr/>
        </p:nvSpPr>
        <p:spPr>
          <a:xfrm>
            <a:off x="254275" y="1054050"/>
            <a:ext cx="10608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Maven Pro"/>
                <a:ea typeface="Maven Pro"/>
                <a:cs typeface="Maven Pro"/>
                <a:sym typeface="Maven Pro"/>
              </a:rPr>
              <a:t>Building</a:t>
            </a:r>
            <a:r>
              <a:rPr lang="en">
                <a:solidFill>
                  <a:schemeClr val="dk1"/>
                </a:solidFill>
                <a:latin typeface="Maven Pro"/>
                <a:ea typeface="Maven Pro"/>
                <a:cs typeface="Maven Pro"/>
                <a:sym typeface="Maven Pro"/>
              </a:rPr>
              <a:t> </a:t>
            </a:r>
            <a:endParaRPr>
              <a:solidFill>
                <a:schemeClr val="dk1"/>
              </a:solidFill>
              <a:latin typeface="Maven Pro"/>
              <a:ea typeface="Maven Pro"/>
              <a:cs typeface="Maven Pro"/>
              <a:sym typeface="Maven Pro"/>
            </a:endParaRPr>
          </a:p>
        </p:txBody>
      </p:sp>
      <p:sp>
        <p:nvSpPr>
          <p:cNvPr id="457" name="Google Shape;457;p46"/>
          <p:cNvSpPr txBox="1"/>
          <p:nvPr/>
        </p:nvSpPr>
        <p:spPr>
          <a:xfrm>
            <a:off x="5114450" y="1063463"/>
            <a:ext cx="20487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Maven Pro"/>
                <a:ea typeface="Maven Pro"/>
                <a:cs typeface="Maven Pro"/>
                <a:sym typeface="Maven Pro"/>
              </a:rPr>
              <a:t>Displaying the Results</a:t>
            </a:r>
            <a:endParaRPr u="sng">
              <a:solidFill>
                <a:schemeClr val="dk1"/>
              </a:solidFill>
              <a:latin typeface="Maven Pro"/>
              <a:ea typeface="Maven Pro"/>
              <a:cs typeface="Maven Pro"/>
              <a:sym typeface="Maven Pro"/>
            </a:endParaRPr>
          </a:p>
        </p:txBody>
      </p:sp>
      <p:sp>
        <p:nvSpPr>
          <p:cNvPr id="458" name="Google Shape;458;p46"/>
          <p:cNvSpPr/>
          <p:nvPr/>
        </p:nvSpPr>
        <p:spPr>
          <a:xfrm rot="-5400000">
            <a:off x="2201150" y="4591425"/>
            <a:ext cx="145200" cy="1308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459" name="Google Shape;459;p46"/>
          <p:cNvSpPr/>
          <p:nvPr/>
        </p:nvSpPr>
        <p:spPr>
          <a:xfrm>
            <a:off x="355975" y="4387950"/>
            <a:ext cx="3615000" cy="69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7"/>
          <p:cNvSpPr txBox="1"/>
          <p:nvPr>
            <p:ph type="title"/>
          </p:nvPr>
        </p:nvSpPr>
        <p:spPr>
          <a:xfrm>
            <a:off x="141750" y="238350"/>
            <a:ext cx="886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Random Forest #1: Music Habits &amp; Academic Performance</a:t>
            </a:r>
            <a:endParaRPr sz="2500"/>
          </a:p>
        </p:txBody>
      </p:sp>
      <p:sp>
        <p:nvSpPr>
          <p:cNvPr id="465" name="Google Shape;465;p47"/>
          <p:cNvSpPr txBox="1"/>
          <p:nvPr>
            <p:ph idx="1" type="subTitle"/>
          </p:nvPr>
        </p:nvSpPr>
        <p:spPr>
          <a:xfrm>
            <a:off x="523650" y="4168500"/>
            <a:ext cx="2481600" cy="7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Y</a:t>
            </a:r>
            <a:r>
              <a:rPr lang="en"/>
              <a:t> = Letter Grade</a:t>
            </a:r>
            <a:endParaRPr/>
          </a:p>
          <a:p>
            <a:pPr indent="0" lvl="0" marL="0" rtl="0" algn="ctr">
              <a:spcBef>
                <a:spcPts val="0"/>
              </a:spcBef>
              <a:spcAft>
                <a:spcPts val="0"/>
              </a:spcAft>
              <a:buNone/>
            </a:pPr>
            <a:r>
              <a:rPr b="1" lang="en"/>
              <a:t>X</a:t>
            </a:r>
            <a:r>
              <a:rPr lang="en"/>
              <a:t> = Music Habits</a:t>
            </a:r>
            <a:endParaRPr/>
          </a:p>
        </p:txBody>
      </p:sp>
      <p:pic>
        <p:nvPicPr>
          <p:cNvPr id="466" name="Google Shape;466;p47" title="Screen Shot 2025-04-21 at 12.59.04 PM.png"/>
          <p:cNvPicPr preferRelativeResize="0"/>
          <p:nvPr/>
        </p:nvPicPr>
        <p:blipFill>
          <a:blip r:embed="rId3">
            <a:alphaModFix/>
          </a:blip>
          <a:stretch>
            <a:fillRect/>
          </a:stretch>
        </p:blipFill>
        <p:spPr>
          <a:xfrm>
            <a:off x="1024400" y="1116225"/>
            <a:ext cx="7095201" cy="2706000"/>
          </a:xfrm>
          <a:prstGeom prst="rect">
            <a:avLst/>
          </a:prstGeom>
          <a:noFill/>
          <a:ln>
            <a:noFill/>
          </a:ln>
        </p:spPr>
      </p:pic>
      <p:cxnSp>
        <p:nvCxnSpPr>
          <p:cNvPr id="467" name="Google Shape;467;p47"/>
          <p:cNvCxnSpPr/>
          <p:nvPr/>
        </p:nvCxnSpPr>
        <p:spPr>
          <a:xfrm>
            <a:off x="3138500" y="4235125"/>
            <a:ext cx="0" cy="783900"/>
          </a:xfrm>
          <a:prstGeom prst="straightConnector1">
            <a:avLst/>
          </a:prstGeom>
          <a:noFill/>
          <a:ln cap="flat" cmpd="sng" w="9525">
            <a:solidFill>
              <a:srgbClr val="000000"/>
            </a:solidFill>
            <a:prstDash val="solid"/>
            <a:round/>
            <a:headEnd len="med" w="med" type="none"/>
            <a:tailEnd len="med" w="med" type="none"/>
          </a:ln>
        </p:spPr>
      </p:cxnSp>
      <p:sp>
        <p:nvSpPr>
          <p:cNvPr id="468" name="Google Shape;468;p47"/>
          <p:cNvSpPr txBox="1"/>
          <p:nvPr>
            <p:ph idx="1" type="subTitle"/>
          </p:nvPr>
        </p:nvSpPr>
        <p:spPr>
          <a:xfrm>
            <a:off x="3333975" y="4085225"/>
            <a:ext cx="23334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
              <a:t>94.78%</a:t>
            </a:r>
            <a:endParaRPr b="1"/>
          </a:p>
        </p:txBody>
      </p:sp>
      <p:cxnSp>
        <p:nvCxnSpPr>
          <p:cNvPr id="469" name="Google Shape;469;p47"/>
          <p:cNvCxnSpPr/>
          <p:nvPr/>
        </p:nvCxnSpPr>
        <p:spPr>
          <a:xfrm>
            <a:off x="5644275" y="4235125"/>
            <a:ext cx="0" cy="783900"/>
          </a:xfrm>
          <a:prstGeom prst="straightConnector1">
            <a:avLst/>
          </a:prstGeom>
          <a:noFill/>
          <a:ln cap="flat" cmpd="sng" w="9525">
            <a:solidFill>
              <a:srgbClr val="000000"/>
            </a:solidFill>
            <a:prstDash val="solid"/>
            <a:round/>
            <a:headEnd len="med" w="med" type="none"/>
            <a:tailEnd len="med" w="med" type="none"/>
          </a:ln>
        </p:spPr>
      </p:cxnSp>
      <p:sp>
        <p:nvSpPr>
          <p:cNvPr id="470" name="Google Shape;470;p47"/>
          <p:cNvSpPr txBox="1"/>
          <p:nvPr>
            <p:ph idx="1" type="subTitle"/>
          </p:nvPr>
        </p:nvSpPr>
        <p:spPr>
          <a:xfrm>
            <a:off x="5862850" y="3992550"/>
            <a:ext cx="29976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a:t>
            </a:r>
            <a:endParaRPr/>
          </a:p>
          <a:p>
            <a:pPr indent="-317500" lvl="0" marL="457200" rtl="0" algn="l">
              <a:spcBef>
                <a:spcPts val="0"/>
              </a:spcBef>
              <a:spcAft>
                <a:spcPts val="0"/>
              </a:spcAft>
              <a:buSzPts val="1400"/>
              <a:buAutoNum type="arabicPeriod"/>
            </a:pPr>
            <a:r>
              <a:rPr lang="en"/>
              <a:t>Daily Listening Duration </a:t>
            </a:r>
            <a:endParaRPr/>
          </a:p>
          <a:p>
            <a:pPr indent="-317500" lvl="0" marL="457200" rtl="0" algn="l">
              <a:spcBef>
                <a:spcPts val="0"/>
              </a:spcBef>
              <a:spcAft>
                <a:spcPts val="0"/>
              </a:spcAft>
              <a:buSzPts val="1400"/>
              <a:buAutoNum type="arabicPeriod"/>
            </a:pPr>
            <a:r>
              <a:rPr lang="en"/>
              <a:t>Beats per minute</a:t>
            </a:r>
            <a:endParaRPr/>
          </a:p>
          <a:p>
            <a:pPr indent="-317500" lvl="0" marL="457200" rtl="0" algn="l">
              <a:spcBef>
                <a:spcPts val="0"/>
              </a:spcBef>
              <a:spcAft>
                <a:spcPts val="0"/>
              </a:spcAft>
              <a:buSzPts val="1400"/>
              <a:buAutoNum type="arabicPeriod"/>
            </a:pPr>
            <a:r>
              <a:rPr lang="en"/>
              <a:t>Preferred Genre</a:t>
            </a:r>
            <a:endParaRPr/>
          </a:p>
        </p:txBody>
      </p:sp>
      <p:sp>
        <p:nvSpPr>
          <p:cNvPr id="471" name="Google Shape;471;p47"/>
          <p:cNvSpPr/>
          <p:nvPr/>
        </p:nvSpPr>
        <p:spPr>
          <a:xfrm>
            <a:off x="1057550" y="1119350"/>
            <a:ext cx="82500" cy="6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472" name="Google Shape;472;p47"/>
          <p:cNvSpPr txBox="1"/>
          <p:nvPr/>
        </p:nvSpPr>
        <p:spPr>
          <a:xfrm>
            <a:off x="751600" y="885650"/>
            <a:ext cx="29976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Maven Pro"/>
                <a:ea typeface="Maven Pro"/>
                <a:cs typeface="Maven Pro"/>
                <a:sym typeface="Maven Pro"/>
              </a:rPr>
              <a:t>First tree from forest</a:t>
            </a:r>
            <a:endParaRPr i="1" sz="1200">
              <a:solidFill>
                <a:schemeClr val="dk1"/>
              </a:solidFill>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8"/>
          <p:cNvSpPr txBox="1"/>
          <p:nvPr>
            <p:ph type="title"/>
          </p:nvPr>
        </p:nvSpPr>
        <p:spPr>
          <a:xfrm>
            <a:off x="579150" y="445025"/>
            <a:ext cx="798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0000"/>
                </a:solidFill>
              </a:rPr>
              <a:t>Music Habits and Academic Performance Findings</a:t>
            </a:r>
            <a:endParaRPr sz="2500">
              <a:solidFill>
                <a:srgbClr val="000000"/>
              </a:solidFill>
            </a:endParaRPr>
          </a:p>
          <a:p>
            <a:pPr indent="0" lvl="0" marL="0" rtl="0" algn="l">
              <a:spcBef>
                <a:spcPts val="0"/>
              </a:spcBef>
              <a:spcAft>
                <a:spcPts val="0"/>
              </a:spcAft>
              <a:buNone/>
            </a:pPr>
            <a:r>
              <a:t/>
            </a:r>
            <a:endParaRPr/>
          </a:p>
        </p:txBody>
      </p:sp>
      <p:sp>
        <p:nvSpPr>
          <p:cNvPr id="478" name="Google Shape;478;p48"/>
          <p:cNvSpPr txBox="1"/>
          <p:nvPr>
            <p:ph idx="1" type="subTitle"/>
          </p:nvPr>
        </p:nvSpPr>
        <p:spPr>
          <a:xfrm>
            <a:off x="506650" y="3006557"/>
            <a:ext cx="3852000" cy="1637100"/>
          </a:xfrm>
          <a:prstGeom prst="rect">
            <a:avLst/>
          </a:prstGeom>
          <a:solidFill>
            <a:srgbClr val="EA9999"/>
          </a:solid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t>Lower Performing Students (C/D/F Grades)</a:t>
            </a:r>
            <a:endParaRPr b="1"/>
          </a:p>
          <a:p>
            <a:pPr indent="-311150" lvl="0" marL="457200" rtl="0" algn="l">
              <a:lnSpc>
                <a:spcPct val="200000"/>
              </a:lnSpc>
              <a:spcBef>
                <a:spcPts val="0"/>
              </a:spcBef>
              <a:spcAft>
                <a:spcPts val="0"/>
              </a:spcAft>
              <a:buSzPts val="1300"/>
              <a:buChar char="❖"/>
            </a:pPr>
            <a:r>
              <a:rPr lang="en" sz="1300"/>
              <a:t>Listened to music ≥ 1.75 hrs/day</a:t>
            </a:r>
            <a:endParaRPr sz="1300"/>
          </a:p>
          <a:p>
            <a:pPr indent="-311150" lvl="0" marL="457200" rtl="0" algn="l">
              <a:lnSpc>
                <a:spcPct val="200000"/>
              </a:lnSpc>
              <a:spcBef>
                <a:spcPts val="0"/>
              </a:spcBef>
              <a:spcAft>
                <a:spcPts val="0"/>
              </a:spcAft>
              <a:buSzPts val="1300"/>
              <a:buChar char="❖"/>
            </a:pPr>
            <a:r>
              <a:rPr lang="en" sz="1300"/>
              <a:t>Preferred</a:t>
            </a:r>
            <a:r>
              <a:rPr lang="en" sz="1300"/>
              <a:t> high beats per minute genres</a:t>
            </a:r>
            <a:endParaRPr sz="1300"/>
          </a:p>
          <a:p>
            <a:pPr indent="-317500" lvl="1" marL="914400" rtl="0" algn="ctr">
              <a:lnSpc>
                <a:spcPct val="200000"/>
              </a:lnSpc>
              <a:spcBef>
                <a:spcPts val="0"/>
              </a:spcBef>
              <a:spcAft>
                <a:spcPts val="0"/>
              </a:spcAft>
              <a:buSzPts val="1400"/>
              <a:buChar char="➢"/>
            </a:pPr>
            <a:r>
              <a:rPr lang="en" sz="1300"/>
              <a:t>EDM, K-pop, Rock</a:t>
            </a:r>
            <a:r>
              <a:rPr lang="en"/>
              <a:t> </a:t>
            </a:r>
            <a:endParaRPr/>
          </a:p>
        </p:txBody>
      </p:sp>
      <p:sp>
        <p:nvSpPr>
          <p:cNvPr id="479" name="Google Shape;479;p48"/>
          <p:cNvSpPr txBox="1"/>
          <p:nvPr>
            <p:ph idx="2" type="subTitle"/>
          </p:nvPr>
        </p:nvSpPr>
        <p:spPr>
          <a:xfrm>
            <a:off x="506650" y="1369450"/>
            <a:ext cx="3852000" cy="1637100"/>
          </a:xfrm>
          <a:prstGeom prst="rect">
            <a:avLst/>
          </a:prstGeom>
          <a:solidFill>
            <a:srgbClr val="B6D7A8"/>
          </a:solidFill>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t>High </a:t>
            </a:r>
            <a:r>
              <a:rPr b="1" lang="en"/>
              <a:t>Performing</a:t>
            </a:r>
            <a:r>
              <a:rPr b="1" lang="en"/>
              <a:t> Students (A/B Grades)</a:t>
            </a:r>
            <a:endParaRPr b="1"/>
          </a:p>
          <a:p>
            <a:pPr indent="-323850" lvl="0" marL="457200" rtl="0" algn="l">
              <a:lnSpc>
                <a:spcPct val="200000"/>
              </a:lnSpc>
              <a:spcBef>
                <a:spcPts val="0"/>
              </a:spcBef>
              <a:spcAft>
                <a:spcPts val="0"/>
              </a:spcAft>
              <a:buSzPts val="1500"/>
              <a:buChar char="❖"/>
            </a:pPr>
            <a:r>
              <a:rPr lang="en" sz="1300"/>
              <a:t>Listened to music ≤ 1.75 hrs/day</a:t>
            </a:r>
            <a:endParaRPr sz="1300"/>
          </a:p>
          <a:p>
            <a:pPr indent="-323850" lvl="0" marL="457200" rtl="0" algn="l">
              <a:lnSpc>
                <a:spcPct val="200000"/>
              </a:lnSpc>
              <a:spcBef>
                <a:spcPts val="0"/>
              </a:spcBef>
              <a:spcAft>
                <a:spcPts val="0"/>
              </a:spcAft>
              <a:buSzPts val="1500"/>
              <a:buChar char="❖"/>
            </a:pPr>
            <a:r>
              <a:rPr lang="en" sz="1300"/>
              <a:t>Preferred low beats per minute genres</a:t>
            </a:r>
            <a:endParaRPr sz="1300"/>
          </a:p>
          <a:p>
            <a:pPr indent="-323850" lvl="1" marL="914400" rtl="0" algn="l">
              <a:lnSpc>
                <a:spcPct val="200000"/>
              </a:lnSpc>
              <a:spcBef>
                <a:spcPts val="0"/>
              </a:spcBef>
              <a:spcAft>
                <a:spcPts val="0"/>
              </a:spcAft>
              <a:buSzPts val="1500"/>
              <a:buChar char="➢"/>
            </a:pPr>
            <a:r>
              <a:rPr lang="en" sz="1300"/>
              <a:t>Classical, Lo-fi, Jazz</a:t>
            </a:r>
            <a:endParaRPr sz="1300"/>
          </a:p>
          <a:p>
            <a:pPr indent="0" lvl="0" marL="0" rtl="0" algn="l">
              <a:spcBef>
                <a:spcPts val="0"/>
              </a:spcBef>
              <a:spcAft>
                <a:spcPts val="0"/>
              </a:spcAft>
              <a:buNone/>
            </a:pPr>
            <a:r>
              <a:t/>
            </a:r>
            <a:endParaRPr/>
          </a:p>
        </p:txBody>
      </p:sp>
      <p:pic>
        <p:nvPicPr>
          <p:cNvPr id="480" name="Google Shape;480;p48" title="ChatGPT Image Apr 21, 2025, 07_30_45 PM.png"/>
          <p:cNvPicPr preferRelativeResize="0"/>
          <p:nvPr/>
        </p:nvPicPr>
        <p:blipFill rotWithShape="1">
          <a:blip r:embed="rId3">
            <a:alphaModFix/>
          </a:blip>
          <a:srcRect b="0" l="0" r="0" t="8533"/>
          <a:stretch/>
        </p:blipFill>
        <p:spPr>
          <a:xfrm>
            <a:off x="4844250" y="1369450"/>
            <a:ext cx="3579750" cy="3274199"/>
          </a:xfrm>
          <a:prstGeom prst="rect">
            <a:avLst/>
          </a:prstGeom>
          <a:noFill/>
          <a:ln>
            <a:noFill/>
          </a:ln>
        </p:spPr>
      </p:pic>
      <p:sp>
        <p:nvSpPr>
          <p:cNvPr id="481" name="Google Shape;481;p48"/>
          <p:cNvSpPr/>
          <p:nvPr/>
        </p:nvSpPr>
        <p:spPr>
          <a:xfrm>
            <a:off x="5953800" y="3378625"/>
            <a:ext cx="604500" cy="233700"/>
          </a:xfrm>
          <a:prstGeom prst="rect">
            <a:avLst/>
          </a:prstGeom>
          <a:solidFill>
            <a:srgbClr val="F9D09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DM Sans"/>
                <a:ea typeface="DM Sans"/>
                <a:cs typeface="DM Sans"/>
                <a:sym typeface="DM Sans"/>
              </a:rPr>
              <a:t>Metal</a:t>
            </a:r>
            <a:endParaRPr sz="900">
              <a:latin typeface="DM Sans"/>
              <a:ea typeface="DM Sans"/>
              <a:cs typeface="DM Sans"/>
              <a:sym typeface="DM Sans"/>
            </a:endParaRPr>
          </a:p>
        </p:txBody>
      </p:sp>
      <p:sp>
        <p:nvSpPr>
          <p:cNvPr id="482" name="Google Shape;482;p48"/>
          <p:cNvSpPr/>
          <p:nvPr/>
        </p:nvSpPr>
        <p:spPr>
          <a:xfrm>
            <a:off x="7203650" y="2657600"/>
            <a:ext cx="570000" cy="157800"/>
          </a:xfrm>
          <a:prstGeom prst="rect">
            <a:avLst/>
          </a:prstGeom>
          <a:solidFill>
            <a:srgbClr val="D5DC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M Sans"/>
                <a:ea typeface="DM Sans"/>
                <a:cs typeface="DM Sans"/>
                <a:sym typeface="DM Sans"/>
              </a:rPr>
              <a:t>Country</a:t>
            </a:r>
            <a:endParaRPr sz="800">
              <a:latin typeface="DM Sans"/>
              <a:ea typeface="DM Sans"/>
              <a:cs typeface="DM Sans"/>
              <a:sym typeface="DM Sans"/>
            </a:endParaRPr>
          </a:p>
        </p:txBody>
      </p:sp>
      <p:sp>
        <p:nvSpPr>
          <p:cNvPr id="483" name="Google Shape;483;p48"/>
          <p:cNvSpPr txBox="1"/>
          <p:nvPr/>
        </p:nvSpPr>
        <p:spPr>
          <a:xfrm>
            <a:off x="7018500" y="4543725"/>
            <a:ext cx="1405500" cy="19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Maven Pro"/>
                <a:ea typeface="Maven Pro"/>
                <a:cs typeface="Maven Pro"/>
                <a:sym typeface="Maven Pro"/>
              </a:rPr>
              <a:t>Generated by ChatGPT</a:t>
            </a:r>
            <a:endParaRPr sz="900">
              <a:solidFill>
                <a:schemeClr val="dk1"/>
              </a:solidFill>
              <a:latin typeface="Maven Pro"/>
              <a:ea typeface="Maven Pro"/>
              <a:cs typeface="Maven Pro"/>
              <a:sym typeface="Maven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9"/>
          <p:cNvSpPr txBox="1"/>
          <p:nvPr>
            <p:ph type="title"/>
          </p:nvPr>
        </p:nvSpPr>
        <p:spPr>
          <a:xfrm>
            <a:off x="566300" y="445025"/>
            <a:ext cx="809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Random Forest #2: Music Habits and Stress Levels</a:t>
            </a:r>
            <a:endParaRPr/>
          </a:p>
        </p:txBody>
      </p:sp>
      <p:pic>
        <p:nvPicPr>
          <p:cNvPr id="489" name="Google Shape;489;p49" title="Screen Shot 2025-04-22 at 9.38.31 AM.png"/>
          <p:cNvPicPr preferRelativeResize="0"/>
          <p:nvPr/>
        </p:nvPicPr>
        <p:blipFill>
          <a:blip r:embed="rId3">
            <a:alphaModFix/>
          </a:blip>
          <a:stretch>
            <a:fillRect/>
          </a:stretch>
        </p:blipFill>
        <p:spPr>
          <a:xfrm>
            <a:off x="240975" y="1392188"/>
            <a:ext cx="3728375" cy="2649750"/>
          </a:xfrm>
          <a:prstGeom prst="rect">
            <a:avLst/>
          </a:prstGeom>
          <a:noFill/>
          <a:ln>
            <a:noFill/>
          </a:ln>
        </p:spPr>
      </p:pic>
      <p:pic>
        <p:nvPicPr>
          <p:cNvPr id="490" name="Google Shape;490;p49" title="Screen Shot 2025-04-22 at 9.38.51 AM.png"/>
          <p:cNvPicPr preferRelativeResize="0"/>
          <p:nvPr/>
        </p:nvPicPr>
        <p:blipFill>
          <a:blip r:embed="rId4">
            <a:alphaModFix/>
          </a:blip>
          <a:stretch>
            <a:fillRect/>
          </a:stretch>
        </p:blipFill>
        <p:spPr>
          <a:xfrm>
            <a:off x="240975" y="4213600"/>
            <a:ext cx="3361875" cy="669250"/>
          </a:xfrm>
          <a:prstGeom prst="rect">
            <a:avLst/>
          </a:prstGeom>
          <a:noFill/>
          <a:ln>
            <a:noFill/>
          </a:ln>
        </p:spPr>
      </p:pic>
      <p:pic>
        <p:nvPicPr>
          <p:cNvPr id="491" name="Google Shape;491;p49" title="Screen Shot 2025-04-22 at 9.39.03 AM.png"/>
          <p:cNvPicPr preferRelativeResize="0"/>
          <p:nvPr/>
        </p:nvPicPr>
        <p:blipFill>
          <a:blip r:embed="rId5">
            <a:alphaModFix/>
          </a:blip>
          <a:stretch>
            <a:fillRect/>
          </a:stretch>
        </p:blipFill>
        <p:spPr>
          <a:xfrm>
            <a:off x="5264749" y="1436600"/>
            <a:ext cx="3396150" cy="2116433"/>
          </a:xfrm>
          <a:prstGeom prst="rect">
            <a:avLst/>
          </a:prstGeom>
          <a:noFill/>
          <a:ln>
            <a:noFill/>
          </a:ln>
        </p:spPr>
      </p:pic>
      <p:pic>
        <p:nvPicPr>
          <p:cNvPr id="492" name="Google Shape;492;p49" title="Screen Shot 2025-04-22 at 9.40.15 AM.png"/>
          <p:cNvPicPr preferRelativeResize="0"/>
          <p:nvPr/>
        </p:nvPicPr>
        <p:blipFill>
          <a:blip r:embed="rId6">
            <a:alphaModFix/>
          </a:blip>
          <a:stretch>
            <a:fillRect/>
          </a:stretch>
        </p:blipFill>
        <p:spPr>
          <a:xfrm>
            <a:off x="5264750" y="3621726"/>
            <a:ext cx="2709075" cy="1294425"/>
          </a:xfrm>
          <a:prstGeom prst="rect">
            <a:avLst/>
          </a:prstGeom>
          <a:noFill/>
          <a:ln>
            <a:noFill/>
          </a:ln>
        </p:spPr>
      </p:pic>
      <p:cxnSp>
        <p:nvCxnSpPr>
          <p:cNvPr id="493" name="Google Shape;493;p49"/>
          <p:cNvCxnSpPr>
            <a:stCxn id="488" idx="2"/>
          </p:cNvCxnSpPr>
          <p:nvPr/>
        </p:nvCxnSpPr>
        <p:spPr>
          <a:xfrm>
            <a:off x="4613600" y="1017725"/>
            <a:ext cx="6900" cy="4031400"/>
          </a:xfrm>
          <a:prstGeom prst="straightConnector1">
            <a:avLst/>
          </a:prstGeom>
          <a:noFill/>
          <a:ln cap="flat" cmpd="sng" w="9525">
            <a:solidFill>
              <a:schemeClr val="dk2"/>
            </a:solidFill>
            <a:prstDash val="solid"/>
            <a:round/>
            <a:headEnd len="med" w="med" type="none"/>
            <a:tailEnd len="med" w="med" type="none"/>
          </a:ln>
        </p:spPr>
      </p:cxnSp>
      <p:sp>
        <p:nvSpPr>
          <p:cNvPr id="494" name="Google Shape;494;p49"/>
          <p:cNvSpPr txBox="1"/>
          <p:nvPr/>
        </p:nvSpPr>
        <p:spPr>
          <a:xfrm>
            <a:off x="188875" y="1017725"/>
            <a:ext cx="10608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Maven Pro"/>
                <a:ea typeface="Maven Pro"/>
                <a:cs typeface="Maven Pro"/>
                <a:sym typeface="Maven Pro"/>
              </a:rPr>
              <a:t>Building</a:t>
            </a:r>
            <a:r>
              <a:rPr lang="en">
                <a:solidFill>
                  <a:schemeClr val="dk1"/>
                </a:solidFill>
                <a:latin typeface="Maven Pro"/>
                <a:ea typeface="Maven Pro"/>
                <a:cs typeface="Maven Pro"/>
                <a:sym typeface="Maven Pro"/>
              </a:rPr>
              <a:t> </a:t>
            </a:r>
            <a:endParaRPr>
              <a:solidFill>
                <a:schemeClr val="dk1"/>
              </a:solidFill>
              <a:latin typeface="Maven Pro"/>
              <a:ea typeface="Maven Pro"/>
              <a:cs typeface="Maven Pro"/>
              <a:sym typeface="Maven Pro"/>
            </a:endParaRPr>
          </a:p>
        </p:txBody>
      </p:sp>
      <p:sp>
        <p:nvSpPr>
          <p:cNvPr id="495" name="Google Shape;495;p49"/>
          <p:cNvSpPr txBox="1"/>
          <p:nvPr/>
        </p:nvSpPr>
        <p:spPr>
          <a:xfrm>
            <a:off x="4976425" y="1017725"/>
            <a:ext cx="20487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Maven Pro"/>
                <a:ea typeface="Maven Pro"/>
                <a:cs typeface="Maven Pro"/>
                <a:sym typeface="Maven Pro"/>
              </a:rPr>
              <a:t>Displaying the Results</a:t>
            </a:r>
            <a:endParaRPr u="sng">
              <a:solidFill>
                <a:schemeClr val="dk1"/>
              </a:solidFill>
              <a:latin typeface="Maven Pro"/>
              <a:ea typeface="Maven Pro"/>
              <a:cs typeface="Maven Pro"/>
              <a:sym typeface="Maven Pro"/>
            </a:endParaRPr>
          </a:p>
        </p:txBody>
      </p:sp>
      <p:sp>
        <p:nvSpPr>
          <p:cNvPr id="496" name="Google Shape;496;p49"/>
          <p:cNvSpPr/>
          <p:nvPr/>
        </p:nvSpPr>
        <p:spPr>
          <a:xfrm rot="-5400000">
            <a:off x="2530375" y="4313875"/>
            <a:ext cx="145200" cy="1308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497" name="Google Shape;497;p49"/>
          <p:cNvSpPr/>
          <p:nvPr/>
        </p:nvSpPr>
        <p:spPr>
          <a:xfrm>
            <a:off x="188875" y="4190625"/>
            <a:ext cx="3669000" cy="715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50" title="Screen Shot 2025-04-21 at 1.11.26 PM.png"/>
          <p:cNvPicPr preferRelativeResize="0"/>
          <p:nvPr/>
        </p:nvPicPr>
        <p:blipFill>
          <a:blip r:embed="rId3">
            <a:alphaModFix/>
          </a:blip>
          <a:stretch>
            <a:fillRect/>
          </a:stretch>
        </p:blipFill>
        <p:spPr>
          <a:xfrm>
            <a:off x="837237" y="1078713"/>
            <a:ext cx="7326876" cy="2852840"/>
          </a:xfrm>
          <a:prstGeom prst="rect">
            <a:avLst/>
          </a:prstGeom>
          <a:noFill/>
          <a:ln>
            <a:noFill/>
          </a:ln>
        </p:spPr>
      </p:pic>
      <p:sp>
        <p:nvSpPr>
          <p:cNvPr id="503" name="Google Shape;503;p50"/>
          <p:cNvSpPr txBox="1"/>
          <p:nvPr>
            <p:ph idx="1" type="subTitle"/>
          </p:nvPr>
        </p:nvSpPr>
        <p:spPr>
          <a:xfrm>
            <a:off x="316450" y="4235125"/>
            <a:ext cx="2626500" cy="7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t>Y</a:t>
            </a:r>
            <a:r>
              <a:rPr lang="en" sz="1700"/>
              <a:t> = </a:t>
            </a:r>
            <a:r>
              <a:rPr lang="en" sz="1700"/>
              <a:t>Stress Levels (1-10)</a:t>
            </a:r>
            <a:endParaRPr sz="1700"/>
          </a:p>
          <a:p>
            <a:pPr indent="0" lvl="0" marL="0" rtl="0" algn="ctr">
              <a:spcBef>
                <a:spcPts val="0"/>
              </a:spcBef>
              <a:spcAft>
                <a:spcPts val="0"/>
              </a:spcAft>
              <a:buNone/>
            </a:pPr>
            <a:r>
              <a:rPr b="1" lang="en" sz="1700"/>
              <a:t>X</a:t>
            </a:r>
            <a:r>
              <a:rPr lang="en" sz="1700"/>
              <a:t> = Music Habits</a:t>
            </a:r>
            <a:endParaRPr sz="1700"/>
          </a:p>
        </p:txBody>
      </p:sp>
      <p:sp>
        <p:nvSpPr>
          <p:cNvPr id="504" name="Google Shape;504;p50"/>
          <p:cNvSpPr txBox="1"/>
          <p:nvPr/>
        </p:nvSpPr>
        <p:spPr>
          <a:xfrm>
            <a:off x="2585075" y="6393925"/>
            <a:ext cx="79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aven Pro"/>
              <a:ea typeface="Maven Pro"/>
              <a:cs typeface="Maven Pro"/>
              <a:sym typeface="Maven Pro"/>
            </a:endParaRPr>
          </a:p>
        </p:txBody>
      </p:sp>
      <p:cxnSp>
        <p:nvCxnSpPr>
          <p:cNvPr id="505" name="Google Shape;505;p50"/>
          <p:cNvCxnSpPr/>
          <p:nvPr/>
        </p:nvCxnSpPr>
        <p:spPr>
          <a:xfrm>
            <a:off x="3138500" y="4235125"/>
            <a:ext cx="0" cy="783900"/>
          </a:xfrm>
          <a:prstGeom prst="straightConnector1">
            <a:avLst/>
          </a:prstGeom>
          <a:noFill/>
          <a:ln cap="flat" cmpd="sng" w="9525">
            <a:solidFill>
              <a:srgbClr val="000000"/>
            </a:solidFill>
            <a:prstDash val="solid"/>
            <a:round/>
            <a:headEnd len="med" w="med" type="none"/>
            <a:tailEnd len="med" w="med" type="none"/>
          </a:ln>
        </p:spPr>
      </p:cxnSp>
      <p:sp>
        <p:nvSpPr>
          <p:cNvPr id="506" name="Google Shape;506;p50"/>
          <p:cNvSpPr txBox="1"/>
          <p:nvPr>
            <p:ph idx="1" type="subTitle"/>
          </p:nvPr>
        </p:nvSpPr>
        <p:spPr>
          <a:xfrm>
            <a:off x="3333975" y="4085200"/>
            <a:ext cx="23334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Accuracy:</a:t>
            </a:r>
            <a:endParaRPr sz="1700"/>
          </a:p>
          <a:p>
            <a:pPr indent="0" lvl="0" marL="0" rtl="0" algn="l">
              <a:spcBef>
                <a:spcPts val="0"/>
              </a:spcBef>
              <a:spcAft>
                <a:spcPts val="0"/>
              </a:spcAft>
              <a:buNone/>
            </a:pPr>
            <a:r>
              <a:t/>
            </a:r>
            <a:endParaRPr sz="800"/>
          </a:p>
          <a:p>
            <a:pPr indent="0" lvl="0" marL="0" rtl="0" algn="ctr">
              <a:spcBef>
                <a:spcPts val="0"/>
              </a:spcBef>
              <a:spcAft>
                <a:spcPts val="0"/>
              </a:spcAft>
              <a:buNone/>
            </a:pPr>
            <a:r>
              <a:rPr b="1" lang="en" sz="1700"/>
              <a:t>91.1%</a:t>
            </a:r>
            <a:endParaRPr b="1" sz="1700"/>
          </a:p>
        </p:txBody>
      </p:sp>
      <p:cxnSp>
        <p:nvCxnSpPr>
          <p:cNvPr id="507" name="Google Shape;507;p50"/>
          <p:cNvCxnSpPr/>
          <p:nvPr/>
        </p:nvCxnSpPr>
        <p:spPr>
          <a:xfrm>
            <a:off x="5644275" y="4235125"/>
            <a:ext cx="0" cy="783900"/>
          </a:xfrm>
          <a:prstGeom prst="straightConnector1">
            <a:avLst/>
          </a:prstGeom>
          <a:noFill/>
          <a:ln cap="flat" cmpd="sng" w="9525">
            <a:solidFill>
              <a:srgbClr val="000000"/>
            </a:solidFill>
            <a:prstDash val="solid"/>
            <a:round/>
            <a:headEnd len="med" w="med" type="none"/>
            <a:tailEnd len="med" w="med" type="none"/>
          </a:ln>
        </p:spPr>
      </p:cxnSp>
      <p:sp>
        <p:nvSpPr>
          <p:cNvPr id="508" name="Google Shape;508;p50"/>
          <p:cNvSpPr txBox="1"/>
          <p:nvPr>
            <p:ph idx="1" type="subTitle"/>
          </p:nvPr>
        </p:nvSpPr>
        <p:spPr>
          <a:xfrm>
            <a:off x="5862850" y="3931550"/>
            <a:ext cx="27051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Feature Importance:</a:t>
            </a:r>
            <a:endParaRPr sz="1700"/>
          </a:p>
          <a:p>
            <a:pPr indent="-304800" lvl="0" marL="457200" rtl="0" algn="l">
              <a:spcBef>
                <a:spcPts val="0"/>
              </a:spcBef>
              <a:spcAft>
                <a:spcPts val="0"/>
              </a:spcAft>
              <a:buSzPts val="1200"/>
              <a:buAutoNum type="arabicPeriod"/>
            </a:pPr>
            <a:r>
              <a:rPr lang="en" sz="1200"/>
              <a:t>Beats per minute</a:t>
            </a:r>
            <a:endParaRPr sz="1200"/>
          </a:p>
          <a:p>
            <a:pPr indent="-304800" lvl="0" marL="457200" rtl="0" algn="l">
              <a:spcBef>
                <a:spcPts val="0"/>
              </a:spcBef>
              <a:spcAft>
                <a:spcPts val="0"/>
              </a:spcAft>
              <a:buSzPts val="1200"/>
              <a:buAutoNum type="arabicPeriod"/>
            </a:pPr>
            <a:r>
              <a:rPr lang="en" sz="1200"/>
              <a:t>Preferred Genre</a:t>
            </a:r>
            <a:endParaRPr sz="1200"/>
          </a:p>
          <a:p>
            <a:pPr indent="-304800" lvl="0" marL="457200" rtl="0" algn="l">
              <a:spcBef>
                <a:spcPts val="0"/>
              </a:spcBef>
              <a:spcAft>
                <a:spcPts val="0"/>
              </a:spcAft>
              <a:buSzPts val="1200"/>
              <a:buAutoNum type="arabicPeriod"/>
            </a:pPr>
            <a:r>
              <a:rPr lang="en" sz="1200"/>
              <a:t>Daily Listening Duration </a:t>
            </a:r>
            <a:endParaRPr sz="1200"/>
          </a:p>
          <a:p>
            <a:pPr indent="-304800" lvl="0" marL="457200" rtl="0" algn="l">
              <a:spcBef>
                <a:spcPts val="0"/>
              </a:spcBef>
              <a:spcAft>
                <a:spcPts val="0"/>
              </a:spcAft>
              <a:buSzPts val="1200"/>
              <a:buAutoNum type="arabicPeriod"/>
            </a:pPr>
            <a:r>
              <a:rPr lang="en" sz="1200"/>
              <a:t>Listening While Working</a:t>
            </a:r>
            <a:endParaRPr sz="1200"/>
          </a:p>
        </p:txBody>
      </p:sp>
      <p:sp>
        <p:nvSpPr>
          <p:cNvPr id="509" name="Google Shape;509;p50"/>
          <p:cNvSpPr txBox="1"/>
          <p:nvPr>
            <p:ph type="title"/>
          </p:nvPr>
        </p:nvSpPr>
        <p:spPr>
          <a:xfrm>
            <a:off x="497250" y="352375"/>
            <a:ext cx="814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Random Forest #2: Music Habits and Stress Levels</a:t>
            </a:r>
            <a:endParaRPr sz="2500"/>
          </a:p>
        </p:txBody>
      </p:sp>
      <p:sp>
        <p:nvSpPr>
          <p:cNvPr id="510" name="Google Shape;510;p50"/>
          <p:cNvSpPr/>
          <p:nvPr/>
        </p:nvSpPr>
        <p:spPr>
          <a:xfrm>
            <a:off x="830925" y="1071275"/>
            <a:ext cx="96300" cy="10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511" name="Google Shape;511;p50"/>
          <p:cNvSpPr txBox="1"/>
          <p:nvPr/>
        </p:nvSpPr>
        <p:spPr>
          <a:xfrm>
            <a:off x="720000" y="776325"/>
            <a:ext cx="29976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Maven Pro"/>
                <a:ea typeface="Maven Pro"/>
                <a:cs typeface="Maven Pro"/>
                <a:sym typeface="Maven Pro"/>
              </a:rPr>
              <a:t>First tree from forest</a:t>
            </a:r>
            <a:endParaRPr i="1" sz="1200">
              <a:solidFill>
                <a:schemeClr val="dk1"/>
              </a:solidFill>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0000"/>
                </a:solidFill>
              </a:rPr>
              <a:t>Music Habits and Stress Levels Findings</a:t>
            </a:r>
            <a:endParaRPr sz="2500">
              <a:solidFill>
                <a:srgbClr val="000000"/>
              </a:solidFill>
            </a:endParaRPr>
          </a:p>
          <a:p>
            <a:pPr indent="0" lvl="0" marL="0" rtl="0" algn="l">
              <a:spcBef>
                <a:spcPts val="0"/>
              </a:spcBef>
              <a:spcAft>
                <a:spcPts val="0"/>
              </a:spcAft>
              <a:buNone/>
            </a:pPr>
            <a:r>
              <a:t/>
            </a:r>
            <a:endParaRPr/>
          </a:p>
        </p:txBody>
      </p:sp>
      <p:sp>
        <p:nvSpPr>
          <p:cNvPr id="517" name="Google Shape;517;p51"/>
          <p:cNvSpPr txBox="1"/>
          <p:nvPr>
            <p:ph idx="2" type="subTitle"/>
          </p:nvPr>
        </p:nvSpPr>
        <p:spPr>
          <a:xfrm>
            <a:off x="350225" y="1252725"/>
            <a:ext cx="2363100" cy="1372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Beats Per Minute (BPM)</a:t>
            </a:r>
            <a:endParaRPr b="1"/>
          </a:p>
          <a:p>
            <a:pPr indent="-317500" lvl="0" marL="457200" rtl="0" algn="l">
              <a:lnSpc>
                <a:spcPct val="150000"/>
              </a:lnSpc>
              <a:spcBef>
                <a:spcPts val="0"/>
              </a:spcBef>
              <a:spcAft>
                <a:spcPts val="0"/>
              </a:spcAft>
              <a:buSzPts val="1400"/>
              <a:buChar char="❖"/>
            </a:pPr>
            <a:r>
              <a:rPr lang="en"/>
              <a:t>Low BPM = low stress </a:t>
            </a:r>
            <a:endParaRPr/>
          </a:p>
          <a:p>
            <a:pPr indent="-317500" lvl="0" marL="457200" rtl="0" algn="l">
              <a:lnSpc>
                <a:spcPct val="150000"/>
              </a:lnSpc>
              <a:spcBef>
                <a:spcPts val="0"/>
              </a:spcBef>
              <a:spcAft>
                <a:spcPts val="0"/>
              </a:spcAft>
              <a:buSzPts val="1400"/>
              <a:buChar char="❖"/>
            </a:pPr>
            <a:r>
              <a:rPr lang="en"/>
              <a:t>High BPM = </a:t>
            </a:r>
            <a:r>
              <a:rPr lang="en"/>
              <a:t>elevated</a:t>
            </a:r>
            <a:r>
              <a:rPr lang="en"/>
              <a:t> stress</a:t>
            </a:r>
            <a:endParaRPr/>
          </a:p>
        </p:txBody>
      </p:sp>
      <p:sp>
        <p:nvSpPr>
          <p:cNvPr id="518" name="Google Shape;518;p51"/>
          <p:cNvSpPr txBox="1"/>
          <p:nvPr>
            <p:ph idx="2" type="subTitle"/>
          </p:nvPr>
        </p:nvSpPr>
        <p:spPr>
          <a:xfrm>
            <a:off x="3068263" y="1252728"/>
            <a:ext cx="3060900" cy="1372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Daily Listening Duration</a:t>
            </a:r>
            <a:endParaRPr b="1"/>
          </a:p>
          <a:p>
            <a:pPr indent="-317500" lvl="0" marL="457200" rtl="0" algn="l">
              <a:lnSpc>
                <a:spcPct val="150000"/>
              </a:lnSpc>
              <a:spcBef>
                <a:spcPts val="0"/>
              </a:spcBef>
              <a:spcAft>
                <a:spcPts val="0"/>
              </a:spcAft>
              <a:buSzPts val="1400"/>
              <a:buChar char="❖"/>
            </a:pPr>
            <a:r>
              <a:rPr lang="en"/>
              <a:t>1-1.25 hrs/day = low stress</a:t>
            </a:r>
            <a:endParaRPr/>
          </a:p>
          <a:p>
            <a:pPr indent="-317500" lvl="0" marL="457200" rtl="0" algn="l">
              <a:lnSpc>
                <a:spcPct val="150000"/>
              </a:lnSpc>
              <a:spcBef>
                <a:spcPts val="0"/>
              </a:spcBef>
              <a:spcAft>
                <a:spcPts val="0"/>
              </a:spcAft>
              <a:buSzPts val="1400"/>
              <a:buChar char="❖"/>
            </a:pPr>
            <a:r>
              <a:rPr lang="en"/>
              <a:t>3.5-4.5+ hrs/day = increased stress</a:t>
            </a:r>
            <a:endParaRPr/>
          </a:p>
        </p:txBody>
      </p:sp>
      <p:grpSp>
        <p:nvGrpSpPr>
          <p:cNvPr id="519" name="Google Shape;519;p51"/>
          <p:cNvGrpSpPr/>
          <p:nvPr/>
        </p:nvGrpSpPr>
        <p:grpSpPr>
          <a:xfrm>
            <a:off x="1724327" y="3175068"/>
            <a:ext cx="5695136" cy="1879132"/>
            <a:chOff x="1619877" y="2923093"/>
            <a:chExt cx="5695136" cy="1879132"/>
          </a:xfrm>
        </p:grpSpPr>
        <p:grpSp>
          <p:nvGrpSpPr>
            <p:cNvPr id="520" name="Google Shape;520;p51"/>
            <p:cNvGrpSpPr/>
            <p:nvPr/>
          </p:nvGrpSpPr>
          <p:grpSpPr>
            <a:xfrm>
              <a:off x="1619877" y="2923093"/>
              <a:ext cx="5695136" cy="1879132"/>
              <a:chOff x="1810281" y="1582306"/>
              <a:chExt cx="7151100" cy="3255600"/>
            </a:xfrm>
          </p:grpSpPr>
          <p:sp>
            <p:nvSpPr>
              <p:cNvPr id="521" name="Google Shape;521;p51"/>
              <p:cNvSpPr/>
              <p:nvPr/>
            </p:nvSpPr>
            <p:spPr>
              <a:xfrm flipH="1">
                <a:off x="1810281" y="1582306"/>
                <a:ext cx="7151100" cy="325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ven Pro"/>
                    <a:ea typeface="Maven Pro"/>
                    <a:cs typeface="Maven Pro"/>
                    <a:sym typeface="Maven Pro"/>
                  </a:rPr>
                  <a:t> </a:t>
                </a:r>
                <a:endParaRPr>
                  <a:latin typeface="Maven Pro"/>
                  <a:ea typeface="Maven Pro"/>
                  <a:cs typeface="Maven Pro"/>
                  <a:sym typeface="Maven Pro"/>
                </a:endParaRPr>
              </a:p>
            </p:txBody>
          </p:sp>
          <p:pic>
            <p:nvPicPr>
              <p:cNvPr descr="Stress scale test expression with high level tension, depression, risk for health. Stress regulation, safe health. Arrow on extreme level from overwork, overstrain. Vector illustration (Provided by Getty Images)" id="522" name="Google Shape;522;p51"/>
              <p:cNvPicPr preferRelativeResize="0"/>
              <p:nvPr/>
            </p:nvPicPr>
            <p:blipFill rotWithShape="1">
              <a:blip r:embed="rId3">
                <a:alphaModFix/>
              </a:blip>
              <a:srcRect b="16645" l="0" r="0" t="12912"/>
              <a:stretch/>
            </p:blipFill>
            <p:spPr>
              <a:xfrm>
                <a:off x="3425856" y="2569316"/>
                <a:ext cx="3960545" cy="2266250"/>
              </a:xfrm>
              <a:prstGeom prst="rect">
                <a:avLst/>
              </a:prstGeom>
              <a:noFill/>
              <a:ln>
                <a:noFill/>
              </a:ln>
            </p:spPr>
          </p:pic>
          <p:sp>
            <p:nvSpPr>
              <p:cNvPr id="523" name="Google Shape;523;p51"/>
              <p:cNvSpPr txBox="1"/>
              <p:nvPr/>
            </p:nvSpPr>
            <p:spPr>
              <a:xfrm>
                <a:off x="4441812" y="1940803"/>
                <a:ext cx="6471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Maven Pro"/>
                    <a:ea typeface="Maven Pro"/>
                    <a:cs typeface="Maven Pro"/>
                    <a:sym typeface="Maven Pro"/>
                  </a:rPr>
                  <a:t>Pop</a:t>
                </a:r>
                <a:endParaRPr b="1" sz="1200">
                  <a:solidFill>
                    <a:schemeClr val="dk1"/>
                  </a:solidFill>
                  <a:latin typeface="Maven Pro"/>
                  <a:ea typeface="Maven Pro"/>
                  <a:cs typeface="Maven Pro"/>
                  <a:sym typeface="Maven Pro"/>
                </a:endParaRPr>
              </a:p>
            </p:txBody>
          </p:sp>
          <p:cxnSp>
            <p:nvCxnSpPr>
              <p:cNvPr id="524" name="Google Shape;524;p51"/>
              <p:cNvCxnSpPr/>
              <p:nvPr/>
            </p:nvCxnSpPr>
            <p:spPr>
              <a:xfrm rot="10800000">
                <a:off x="4999879" y="2303850"/>
                <a:ext cx="297900" cy="2646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51"/>
              <p:cNvCxnSpPr/>
              <p:nvPr/>
            </p:nvCxnSpPr>
            <p:spPr>
              <a:xfrm flipH="1" rot="10800000">
                <a:off x="5407911" y="2208718"/>
                <a:ext cx="5700" cy="3597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51"/>
              <p:cNvCxnSpPr/>
              <p:nvPr/>
            </p:nvCxnSpPr>
            <p:spPr>
              <a:xfrm flipH="1" rot="10800000">
                <a:off x="5514479" y="2327850"/>
                <a:ext cx="321600" cy="24060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51"/>
              <p:cNvSpPr txBox="1"/>
              <p:nvPr/>
            </p:nvSpPr>
            <p:spPr>
              <a:xfrm>
                <a:off x="5008192" y="1743787"/>
                <a:ext cx="7959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Maven Pro"/>
                    <a:ea typeface="Maven Pro"/>
                    <a:cs typeface="Maven Pro"/>
                    <a:sym typeface="Maven Pro"/>
                  </a:rPr>
                  <a:t>Indie</a:t>
                </a:r>
                <a:endParaRPr b="1" sz="1200">
                  <a:solidFill>
                    <a:schemeClr val="dk1"/>
                  </a:solidFill>
                  <a:latin typeface="Maven Pro"/>
                  <a:ea typeface="Maven Pro"/>
                  <a:cs typeface="Maven Pro"/>
                  <a:sym typeface="Maven Pro"/>
                </a:endParaRPr>
              </a:p>
            </p:txBody>
          </p:sp>
          <p:sp>
            <p:nvSpPr>
              <p:cNvPr id="528" name="Google Shape;528;p51"/>
              <p:cNvSpPr txBox="1"/>
              <p:nvPr/>
            </p:nvSpPr>
            <p:spPr>
              <a:xfrm>
                <a:off x="5732613" y="1940803"/>
                <a:ext cx="6957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Maven Pro"/>
                    <a:ea typeface="Maven Pro"/>
                    <a:cs typeface="Maven Pro"/>
                    <a:sym typeface="Maven Pro"/>
                  </a:rPr>
                  <a:t>R&amp;B</a:t>
                </a:r>
                <a:endParaRPr b="1" sz="1200">
                  <a:solidFill>
                    <a:schemeClr val="dk1"/>
                  </a:solidFill>
                  <a:latin typeface="Maven Pro"/>
                  <a:ea typeface="Maven Pro"/>
                  <a:cs typeface="Maven Pro"/>
                  <a:sym typeface="Maven Pro"/>
                </a:endParaRPr>
              </a:p>
            </p:txBody>
          </p:sp>
          <p:cxnSp>
            <p:nvCxnSpPr>
              <p:cNvPr id="529" name="Google Shape;529;p51"/>
              <p:cNvCxnSpPr/>
              <p:nvPr/>
            </p:nvCxnSpPr>
            <p:spPr>
              <a:xfrm>
                <a:off x="7110785" y="3979236"/>
                <a:ext cx="444000" cy="10800"/>
              </a:xfrm>
              <a:prstGeom prst="straightConnector1">
                <a:avLst/>
              </a:prstGeom>
              <a:noFill/>
              <a:ln cap="flat" cmpd="sng" w="9525">
                <a:solidFill>
                  <a:schemeClr val="dk2"/>
                </a:solidFill>
                <a:prstDash val="solid"/>
                <a:round/>
                <a:headEnd len="med" w="med" type="none"/>
                <a:tailEnd len="med" w="med" type="triangle"/>
              </a:ln>
            </p:spPr>
          </p:cxnSp>
          <p:cxnSp>
            <p:nvCxnSpPr>
              <p:cNvPr id="530" name="Google Shape;530;p51"/>
              <p:cNvCxnSpPr/>
              <p:nvPr/>
            </p:nvCxnSpPr>
            <p:spPr>
              <a:xfrm>
                <a:off x="7071200" y="4129214"/>
                <a:ext cx="463800" cy="1497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51"/>
              <p:cNvCxnSpPr/>
              <p:nvPr/>
            </p:nvCxnSpPr>
            <p:spPr>
              <a:xfrm>
                <a:off x="6468818" y="3110634"/>
                <a:ext cx="315900" cy="1410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51"/>
              <p:cNvCxnSpPr/>
              <p:nvPr/>
            </p:nvCxnSpPr>
            <p:spPr>
              <a:xfrm flipH="1" rot="10800000">
                <a:off x="6428304" y="2706058"/>
                <a:ext cx="213300" cy="330000"/>
              </a:xfrm>
              <a:prstGeom prst="straightConnector1">
                <a:avLst/>
              </a:prstGeom>
              <a:noFill/>
              <a:ln cap="flat" cmpd="sng" w="9525">
                <a:solidFill>
                  <a:schemeClr val="dk2"/>
                </a:solidFill>
                <a:prstDash val="solid"/>
                <a:round/>
                <a:headEnd len="med" w="med" type="none"/>
                <a:tailEnd len="med" w="med" type="triangle"/>
              </a:ln>
            </p:spPr>
          </p:cxnSp>
          <p:sp>
            <p:nvSpPr>
              <p:cNvPr id="533" name="Google Shape;533;p51"/>
              <p:cNvSpPr txBox="1"/>
              <p:nvPr/>
            </p:nvSpPr>
            <p:spPr>
              <a:xfrm>
                <a:off x="6540080" y="2324880"/>
                <a:ext cx="916200" cy="3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Maven Pro"/>
                    <a:ea typeface="Maven Pro"/>
                    <a:cs typeface="Maven Pro"/>
                    <a:sym typeface="Maven Pro"/>
                  </a:rPr>
                  <a:t>K-Pop</a:t>
                </a:r>
                <a:endParaRPr b="1" sz="1200">
                  <a:solidFill>
                    <a:schemeClr val="dk1"/>
                  </a:solidFill>
                  <a:latin typeface="Maven Pro"/>
                  <a:ea typeface="Maven Pro"/>
                  <a:cs typeface="Maven Pro"/>
                  <a:sym typeface="Maven Pro"/>
                </a:endParaRPr>
              </a:p>
            </p:txBody>
          </p:sp>
          <p:sp>
            <p:nvSpPr>
              <p:cNvPr id="534" name="Google Shape;534;p51"/>
              <p:cNvSpPr txBox="1"/>
              <p:nvPr/>
            </p:nvSpPr>
            <p:spPr>
              <a:xfrm>
                <a:off x="6647132" y="2843839"/>
                <a:ext cx="1371300" cy="3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Maven Pro"/>
                    <a:ea typeface="Maven Pro"/>
                    <a:cs typeface="Maven Pro"/>
                    <a:sym typeface="Maven Pro"/>
                  </a:rPr>
                  <a:t>Electronic</a:t>
                </a:r>
                <a:endParaRPr b="1" sz="1200">
                  <a:solidFill>
                    <a:schemeClr val="dk1"/>
                  </a:solidFill>
                  <a:latin typeface="Maven Pro"/>
                  <a:ea typeface="Maven Pro"/>
                  <a:cs typeface="Maven Pro"/>
                  <a:sym typeface="Maven Pro"/>
                </a:endParaRPr>
              </a:p>
            </p:txBody>
          </p:sp>
          <p:sp>
            <p:nvSpPr>
              <p:cNvPr id="535" name="Google Shape;535;p51"/>
              <p:cNvSpPr txBox="1"/>
              <p:nvPr/>
            </p:nvSpPr>
            <p:spPr>
              <a:xfrm>
                <a:off x="7496648" y="3831322"/>
                <a:ext cx="6957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Maven Pro"/>
                    <a:ea typeface="Maven Pro"/>
                    <a:cs typeface="Maven Pro"/>
                    <a:sym typeface="Maven Pro"/>
                  </a:rPr>
                  <a:t>EDM</a:t>
                </a:r>
                <a:endParaRPr b="1" sz="1200">
                  <a:solidFill>
                    <a:schemeClr val="dk1"/>
                  </a:solidFill>
                  <a:latin typeface="Maven Pro"/>
                  <a:ea typeface="Maven Pro"/>
                  <a:cs typeface="Maven Pro"/>
                  <a:sym typeface="Maven Pro"/>
                </a:endParaRPr>
              </a:p>
            </p:txBody>
          </p:sp>
          <p:sp>
            <p:nvSpPr>
              <p:cNvPr id="536" name="Google Shape;536;p51"/>
              <p:cNvSpPr txBox="1"/>
              <p:nvPr/>
            </p:nvSpPr>
            <p:spPr>
              <a:xfrm>
                <a:off x="7386400" y="4171871"/>
                <a:ext cx="9162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Maven Pro"/>
                    <a:ea typeface="Maven Pro"/>
                    <a:cs typeface="Maven Pro"/>
                    <a:sym typeface="Maven Pro"/>
                  </a:rPr>
                  <a:t>Metal</a:t>
                </a:r>
                <a:endParaRPr b="1" sz="1200">
                  <a:solidFill>
                    <a:schemeClr val="dk1"/>
                  </a:solidFill>
                  <a:latin typeface="Maven Pro"/>
                  <a:ea typeface="Maven Pro"/>
                  <a:cs typeface="Maven Pro"/>
                  <a:sym typeface="Maven Pro"/>
                </a:endParaRPr>
              </a:p>
            </p:txBody>
          </p:sp>
          <p:cxnSp>
            <p:nvCxnSpPr>
              <p:cNvPr id="537" name="Google Shape;537;p51"/>
              <p:cNvCxnSpPr/>
              <p:nvPr/>
            </p:nvCxnSpPr>
            <p:spPr>
              <a:xfrm flipH="1">
                <a:off x="3810094" y="3172322"/>
                <a:ext cx="448200" cy="83100"/>
              </a:xfrm>
              <a:prstGeom prst="straightConnector1">
                <a:avLst/>
              </a:prstGeom>
              <a:noFill/>
              <a:ln cap="flat" cmpd="sng" w="9525">
                <a:solidFill>
                  <a:schemeClr val="dk2"/>
                </a:solidFill>
                <a:prstDash val="solid"/>
                <a:round/>
                <a:headEnd len="med" w="med" type="none"/>
                <a:tailEnd len="med" w="med" type="triangle"/>
              </a:ln>
            </p:spPr>
          </p:cxnSp>
          <p:cxnSp>
            <p:nvCxnSpPr>
              <p:cNvPr id="538" name="Google Shape;538;p51"/>
              <p:cNvCxnSpPr/>
              <p:nvPr/>
            </p:nvCxnSpPr>
            <p:spPr>
              <a:xfrm rot="10800000">
                <a:off x="3842359" y="2919064"/>
                <a:ext cx="433200" cy="158100"/>
              </a:xfrm>
              <a:prstGeom prst="straightConnector1">
                <a:avLst/>
              </a:prstGeom>
              <a:noFill/>
              <a:ln cap="flat" cmpd="sng" w="9525">
                <a:solidFill>
                  <a:schemeClr val="dk2"/>
                </a:solidFill>
                <a:prstDash val="solid"/>
                <a:round/>
                <a:headEnd len="med" w="med" type="none"/>
                <a:tailEnd len="med" w="med" type="triangle"/>
              </a:ln>
            </p:spPr>
          </p:cxnSp>
          <p:cxnSp>
            <p:nvCxnSpPr>
              <p:cNvPr id="539" name="Google Shape;539;p51"/>
              <p:cNvCxnSpPr/>
              <p:nvPr/>
            </p:nvCxnSpPr>
            <p:spPr>
              <a:xfrm rot="10800000">
                <a:off x="4119760" y="2631474"/>
                <a:ext cx="198900" cy="362400"/>
              </a:xfrm>
              <a:prstGeom prst="straightConnector1">
                <a:avLst/>
              </a:prstGeom>
              <a:noFill/>
              <a:ln cap="flat" cmpd="sng" w="9525">
                <a:solidFill>
                  <a:schemeClr val="dk2"/>
                </a:solidFill>
                <a:prstDash val="solid"/>
                <a:round/>
                <a:headEnd len="med" w="med" type="none"/>
                <a:tailEnd len="med" w="med" type="triangle"/>
              </a:ln>
            </p:spPr>
          </p:cxnSp>
          <p:sp>
            <p:nvSpPr>
              <p:cNvPr id="540" name="Google Shape;540;p51"/>
              <p:cNvSpPr txBox="1"/>
              <p:nvPr/>
            </p:nvSpPr>
            <p:spPr>
              <a:xfrm>
                <a:off x="2455458" y="4297001"/>
                <a:ext cx="9162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Maven Pro"/>
                    <a:ea typeface="Maven Pro"/>
                    <a:cs typeface="Maven Pro"/>
                    <a:sym typeface="Maven Pro"/>
                  </a:rPr>
                  <a:t>Gospel</a:t>
                </a:r>
                <a:endParaRPr b="1" sz="1100">
                  <a:solidFill>
                    <a:schemeClr val="dk1"/>
                  </a:solidFill>
                  <a:latin typeface="Maven Pro"/>
                  <a:ea typeface="Maven Pro"/>
                  <a:cs typeface="Maven Pro"/>
                  <a:sym typeface="Maven Pro"/>
                </a:endParaRPr>
              </a:p>
            </p:txBody>
          </p:sp>
          <p:sp>
            <p:nvSpPr>
              <p:cNvPr id="541" name="Google Shape;541;p51"/>
              <p:cNvSpPr txBox="1"/>
              <p:nvPr/>
            </p:nvSpPr>
            <p:spPr>
              <a:xfrm>
                <a:off x="2176597" y="3984819"/>
                <a:ext cx="13212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Maven Pro"/>
                    <a:ea typeface="Maven Pro"/>
                    <a:cs typeface="Maven Pro"/>
                    <a:sym typeface="Maven Pro"/>
                  </a:rPr>
                  <a:t>Classical</a:t>
                </a:r>
                <a:endParaRPr b="1" sz="1100">
                  <a:solidFill>
                    <a:schemeClr val="dk1"/>
                  </a:solidFill>
                  <a:latin typeface="Maven Pro"/>
                  <a:ea typeface="Maven Pro"/>
                  <a:cs typeface="Maven Pro"/>
                  <a:sym typeface="Maven Pro"/>
                </a:endParaRPr>
              </a:p>
            </p:txBody>
          </p:sp>
          <p:sp>
            <p:nvSpPr>
              <p:cNvPr id="542" name="Google Shape;542;p51"/>
              <p:cNvSpPr txBox="1"/>
              <p:nvPr/>
            </p:nvSpPr>
            <p:spPr>
              <a:xfrm>
                <a:off x="2565711" y="3672625"/>
                <a:ext cx="6957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Maven Pro"/>
                    <a:ea typeface="Maven Pro"/>
                    <a:cs typeface="Maven Pro"/>
                    <a:sym typeface="Maven Pro"/>
                  </a:rPr>
                  <a:t>Jazz</a:t>
                </a:r>
                <a:endParaRPr b="1" sz="1100">
                  <a:solidFill>
                    <a:schemeClr val="dk1"/>
                  </a:solidFill>
                  <a:latin typeface="Maven Pro"/>
                  <a:ea typeface="Maven Pro"/>
                  <a:cs typeface="Maven Pro"/>
                  <a:sym typeface="Maven Pro"/>
                </a:endParaRPr>
              </a:p>
            </p:txBody>
          </p:sp>
          <p:sp>
            <p:nvSpPr>
              <p:cNvPr id="543" name="Google Shape;543;p51"/>
              <p:cNvSpPr txBox="1"/>
              <p:nvPr/>
            </p:nvSpPr>
            <p:spPr>
              <a:xfrm>
                <a:off x="3072659" y="2959545"/>
                <a:ext cx="658200" cy="3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Maven Pro"/>
                    <a:ea typeface="Maven Pro"/>
                    <a:cs typeface="Maven Pro"/>
                    <a:sym typeface="Maven Pro"/>
                  </a:rPr>
                  <a:t>Lofi</a:t>
                </a:r>
                <a:endParaRPr b="1" sz="1100">
                  <a:solidFill>
                    <a:schemeClr val="dk1"/>
                  </a:solidFill>
                  <a:latin typeface="Maven Pro"/>
                  <a:ea typeface="Maven Pro"/>
                  <a:cs typeface="Maven Pro"/>
                  <a:sym typeface="Maven Pro"/>
                </a:endParaRPr>
              </a:p>
            </p:txBody>
          </p:sp>
          <p:sp>
            <p:nvSpPr>
              <p:cNvPr id="544" name="Google Shape;544;p51"/>
              <p:cNvSpPr txBox="1"/>
              <p:nvPr/>
            </p:nvSpPr>
            <p:spPr>
              <a:xfrm>
                <a:off x="2851726" y="2529487"/>
                <a:ext cx="11001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Maven Pro"/>
                    <a:ea typeface="Maven Pro"/>
                    <a:cs typeface="Maven Pro"/>
                    <a:sym typeface="Maven Pro"/>
                  </a:rPr>
                  <a:t>Country</a:t>
                </a:r>
                <a:endParaRPr b="1" sz="1100">
                  <a:solidFill>
                    <a:schemeClr val="dk1"/>
                  </a:solidFill>
                  <a:latin typeface="Maven Pro"/>
                  <a:ea typeface="Maven Pro"/>
                  <a:cs typeface="Maven Pro"/>
                  <a:sym typeface="Maven Pro"/>
                </a:endParaRPr>
              </a:p>
            </p:txBody>
          </p:sp>
          <p:sp>
            <p:nvSpPr>
              <p:cNvPr id="545" name="Google Shape;545;p51"/>
              <p:cNvSpPr txBox="1"/>
              <p:nvPr/>
            </p:nvSpPr>
            <p:spPr>
              <a:xfrm>
                <a:off x="3557515" y="2231637"/>
                <a:ext cx="742800" cy="3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Maven Pro"/>
                    <a:ea typeface="Maven Pro"/>
                    <a:cs typeface="Maven Pro"/>
                    <a:sym typeface="Maven Pro"/>
                  </a:rPr>
                  <a:t>Folk</a:t>
                </a:r>
                <a:endParaRPr b="1" sz="1100">
                  <a:solidFill>
                    <a:schemeClr val="dk1"/>
                  </a:solidFill>
                  <a:latin typeface="Maven Pro"/>
                  <a:ea typeface="Maven Pro"/>
                  <a:cs typeface="Maven Pro"/>
                  <a:sym typeface="Maven Pro"/>
                </a:endParaRPr>
              </a:p>
            </p:txBody>
          </p:sp>
        </p:grpSp>
        <p:cxnSp>
          <p:nvCxnSpPr>
            <p:cNvPr id="546" name="Google Shape;546;p51"/>
            <p:cNvCxnSpPr/>
            <p:nvPr/>
          </p:nvCxnSpPr>
          <p:spPr>
            <a:xfrm flipH="1">
              <a:off x="2814100" y="4397100"/>
              <a:ext cx="439500" cy="185400"/>
            </a:xfrm>
            <a:prstGeom prst="straightConnector1">
              <a:avLst/>
            </a:prstGeom>
            <a:noFill/>
            <a:ln cap="flat" cmpd="sng" w="9525">
              <a:solidFill>
                <a:schemeClr val="dk2"/>
              </a:solidFill>
              <a:prstDash val="solid"/>
              <a:round/>
              <a:headEnd len="med" w="med" type="none"/>
              <a:tailEnd len="med" w="med" type="triangle"/>
            </a:ln>
          </p:spPr>
        </p:cxnSp>
        <p:cxnSp>
          <p:nvCxnSpPr>
            <p:cNvPr id="547" name="Google Shape;547;p51"/>
            <p:cNvCxnSpPr/>
            <p:nvPr/>
          </p:nvCxnSpPr>
          <p:spPr>
            <a:xfrm flipH="1">
              <a:off x="2793600" y="4334400"/>
              <a:ext cx="439200" cy="83400"/>
            </a:xfrm>
            <a:prstGeom prst="straightConnector1">
              <a:avLst/>
            </a:prstGeom>
            <a:noFill/>
            <a:ln cap="flat" cmpd="sng" w="9525">
              <a:solidFill>
                <a:schemeClr val="dk2"/>
              </a:solidFill>
              <a:prstDash val="solid"/>
              <a:round/>
              <a:headEnd len="med" w="med" type="none"/>
              <a:tailEnd len="med" w="med" type="triangle"/>
            </a:ln>
          </p:spPr>
        </p:cxnSp>
        <p:cxnSp>
          <p:nvCxnSpPr>
            <p:cNvPr id="548" name="Google Shape;548;p51"/>
            <p:cNvCxnSpPr>
              <a:endCxn id="542" idx="3"/>
            </p:cNvCxnSpPr>
            <p:nvPr/>
          </p:nvCxnSpPr>
          <p:spPr>
            <a:xfrm rot="10800000">
              <a:off x="2775557" y="4218110"/>
              <a:ext cx="450600" cy="55500"/>
            </a:xfrm>
            <a:prstGeom prst="straightConnector1">
              <a:avLst/>
            </a:prstGeom>
            <a:noFill/>
            <a:ln cap="flat" cmpd="sng" w="9525">
              <a:solidFill>
                <a:schemeClr val="dk2"/>
              </a:solidFill>
              <a:prstDash val="solid"/>
              <a:round/>
              <a:headEnd len="med" w="med" type="none"/>
              <a:tailEnd len="med" w="med" type="triangle"/>
            </a:ln>
          </p:spPr>
        </p:cxnSp>
      </p:grpSp>
      <p:sp>
        <p:nvSpPr>
          <p:cNvPr id="549" name="Google Shape;549;p51"/>
          <p:cNvSpPr txBox="1"/>
          <p:nvPr>
            <p:ph idx="2" type="subTitle"/>
          </p:nvPr>
        </p:nvSpPr>
        <p:spPr>
          <a:xfrm>
            <a:off x="6299200" y="1408176"/>
            <a:ext cx="2363100" cy="1372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Music While Working</a:t>
            </a:r>
            <a:endParaRPr b="1"/>
          </a:p>
          <a:p>
            <a:pPr indent="-317500" lvl="0" marL="457200" rtl="0" algn="l">
              <a:lnSpc>
                <a:spcPct val="150000"/>
              </a:lnSpc>
              <a:spcBef>
                <a:spcPts val="0"/>
              </a:spcBef>
              <a:spcAft>
                <a:spcPts val="0"/>
              </a:spcAft>
              <a:buSzPts val="1400"/>
              <a:buChar char="❖"/>
            </a:pPr>
            <a:r>
              <a:rPr lang="en"/>
              <a:t>Task-appropriate</a:t>
            </a:r>
            <a:endParaRPr/>
          </a:p>
          <a:p>
            <a:pPr indent="-317500" lvl="1" marL="914400" rtl="0" algn="l">
              <a:lnSpc>
                <a:spcPct val="150000"/>
              </a:lnSpc>
              <a:spcBef>
                <a:spcPts val="0"/>
              </a:spcBef>
              <a:spcAft>
                <a:spcPts val="0"/>
              </a:spcAft>
              <a:buSzPts val="1400"/>
              <a:buChar char="➢"/>
            </a:pPr>
            <a:r>
              <a:rPr lang="en"/>
              <a:t>Low Stress</a:t>
            </a:r>
            <a:endParaRPr/>
          </a:p>
          <a:p>
            <a:pPr indent="-317500" lvl="0" marL="457200" rtl="0" algn="l">
              <a:lnSpc>
                <a:spcPct val="150000"/>
              </a:lnSpc>
              <a:spcBef>
                <a:spcPts val="0"/>
              </a:spcBef>
              <a:spcAft>
                <a:spcPts val="0"/>
              </a:spcAft>
              <a:buSzPts val="1400"/>
              <a:buChar char="❖"/>
            </a:pPr>
            <a:r>
              <a:rPr lang="en"/>
              <a:t>Not task-appropriate</a:t>
            </a:r>
            <a:endParaRPr/>
          </a:p>
          <a:p>
            <a:pPr indent="-317500" lvl="1" marL="914400" rtl="0" algn="l">
              <a:lnSpc>
                <a:spcPct val="150000"/>
              </a:lnSpc>
              <a:spcBef>
                <a:spcPts val="0"/>
              </a:spcBef>
              <a:spcAft>
                <a:spcPts val="0"/>
              </a:spcAft>
              <a:buSzPts val="1400"/>
              <a:buChar char="➢"/>
            </a:pPr>
            <a:r>
              <a:rPr lang="en"/>
              <a:t>High Stress</a:t>
            </a:r>
            <a:endParaRPr/>
          </a:p>
        </p:txBody>
      </p:sp>
      <p:cxnSp>
        <p:nvCxnSpPr>
          <p:cNvPr id="550" name="Google Shape;550;p51"/>
          <p:cNvCxnSpPr/>
          <p:nvPr/>
        </p:nvCxnSpPr>
        <p:spPr>
          <a:xfrm>
            <a:off x="2880000" y="1159200"/>
            <a:ext cx="21600" cy="173520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51"/>
          <p:cNvCxnSpPr/>
          <p:nvPr/>
        </p:nvCxnSpPr>
        <p:spPr>
          <a:xfrm>
            <a:off x="6220800" y="1166400"/>
            <a:ext cx="0" cy="174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2"/>
          <p:cNvPicPr preferRelativeResize="0"/>
          <p:nvPr/>
        </p:nvPicPr>
        <p:blipFill>
          <a:blip r:embed="rId3">
            <a:alphaModFix/>
          </a:blip>
          <a:stretch>
            <a:fillRect/>
          </a:stretch>
        </p:blipFill>
        <p:spPr>
          <a:xfrm>
            <a:off x="49550" y="42625"/>
            <a:ext cx="4714485" cy="5058250"/>
          </a:xfrm>
          <a:prstGeom prst="rect">
            <a:avLst/>
          </a:prstGeom>
          <a:noFill/>
          <a:ln>
            <a:noFill/>
          </a:ln>
        </p:spPr>
      </p:pic>
      <p:cxnSp>
        <p:nvCxnSpPr>
          <p:cNvPr id="557" name="Google Shape;557;p52"/>
          <p:cNvCxnSpPr/>
          <p:nvPr/>
        </p:nvCxnSpPr>
        <p:spPr>
          <a:xfrm>
            <a:off x="4852963" y="596775"/>
            <a:ext cx="6900" cy="4031400"/>
          </a:xfrm>
          <a:prstGeom prst="straightConnector1">
            <a:avLst/>
          </a:prstGeom>
          <a:noFill/>
          <a:ln cap="flat" cmpd="sng" w="9525">
            <a:solidFill>
              <a:schemeClr val="dk2"/>
            </a:solidFill>
            <a:prstDash val="solid"/>
            <a:round/>
            <a:headEnd len="med" w="med" type="none"/>
            <a:tailEnd len="med" w="med" type="none"/>
          </a:ln>
        </p:spPr>
      </p:cxnSp>
      <p:pic>
        <p:nvPicPr>
          <p:cNvPr id="558" name="Google Shape;558;p52"/>
          <p:cNvPicPr preferRelativeResize="0"/>
          <p:nvPr/>
        </p:nvPicPr>
        <p:blipFill>
          <a:blip r:embed="rId4">
            <a:alphaModFix/>
          </a:blip>
          <a:stretch>
            <a:fillRect/>
          </a:stretch>
        </p:blipFill>
        <p:spPr>
          <a:xfrm>
            <a:off x="4897463" y="565450"/>
            <a:ext cx="3979338" cy="3599222"/>
          </a:xfrm>
          <a:prstGeom prst="rect">
            <a:avLst/>
          </a:prstGeom>
          <a:noFill/>
          <a:ln>
            <a:noFill/>
          </a:ln>
        </p:spPr>
      </p:pic>
      <p:sp>
        <p:nvSpPr>
          <p:cNvPr id="559" name="Google Shape;559;p52"/>
          <p:cNvSpPr/>
          <p:nvPr/>
        </p:nvSpPr>
        <p:spPr>
          <a:xfrm>
            <a:off x="0" y="3645575"/>
            <a:ext cx="3615000" cy="145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pic>
        <p:nvPicPr>
          <p:cNvPr id="560" name="Google Shape;560;p52"/>
          <p:cNvPicPr preferRelativeResize="0"/>
          <p:nvPr/>
        </p:nvPicPr>
        <p:blipFill>
          <a:blip r:embed="rId5">
            <a:alphaModFix/>
          </a:blip>
          <a:stretch>
            <a:fillRect/>
          </a:stretch>
        </p:blipFill>
        <p:spPr>
          <a:xfrm>
            <a:off x="3937836" y="3783325"/>
            <a:ext cx="2268738" cy="1317550"/>
          </a:xfrm>
          <a:prstGeom prst="rect">
            <a:avLst/>
          </a:prstGeom>
          <a:noFill/>
          <a:ln>
            <a:noFill/>
          </a:ln>
        </p:spPr>
      </p:pic>
      <p:sp>
        <p:nvSpPr>
          <p:cNvPr id="561" name="Google Shape;561;p52"/>
          <p:cNvSpPr txBox="1"/>
          <p:nvPr>
            <p:ph type="title"/>
          </p:nvPr>
        </p:nvSpPr>
        <p:spPr>
          <a:xfrm>
            <a:off x="3606963" y="77600"/>
            <a:ext cx="462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Code for random forest #3 </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3533825" y="1033175"/>
            <a:ext cx="5253000" cy="3705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600"/>
              <a:t>How do music habits impact the academic performance and stress levels of STEM and Business students?</a:t>
            </a:r>
            <a:endParaRPr sz="3600"/>
          </a:p>
          <a:p>
            <a:pPr indent="0" lvl="0" marL="0" rtl="0" algn="ctr">
              <a:spcBef>
                <a:spcPts val="0"/>
              </a:spcBef>
              <a:spcAft>
                <a:spcPts val="0"/>
              </a:spcAft>
              <a:buNone/>
            </a:pPr>
            <a:r>
              <a:t/>
            </a:r>
            <a:endParaRPr sz="3600"/>
          </a:p>
        </p:txBody>
      </p:sp>
      <p:pic>
        <p:nvPicPr>
          <p:cNvPr id="349" name="Google Shape;349;p35" title="ChatGPT Image Apr 21, 2025, 09_41_26 PM.png"/>
          <p:cNvPicPr preferRelativeResize="0"/>
          <p:nvPr/>
        </p:nvPicPr>
        <p:blipFill>
          <a:blip r:embed="rId3">
            <a:alphaModFix/>
          </a:blip>
          <a:stretch>
            <a:fillRect/>
          </a:stretch>
        </p:blipFill>
        <p:spPr>
          <a:xfrm>
            <a:off x="74875" y="842275"/>
            <a:ext cx="3458949" cy="34589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3"/>
          <p:cNvSpPr txBox="1"/>
          <p:nvPr>
            <p:ph type="title"/>
          </p:nvPr>
        </p:nvSpPr>
        <p:spPr>
          <a:xfrm>
            <a:off x="1089625" y="171200"/>
            <a:ext cx="618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Random Forest # 3: STEM vs Business </a:t>
            </a:r>
            <a:endParaRPr sz="2500"/>
          </a:p>
        </p:txBody>
      </p:sp>
      <p:sp>
        <p:nvSpPr>
          <p:cNvPr id="567" name="Google Shape;567;p53"/>
          <p:cNvSpPr txBox="1"/>
          <p:nvPr>
            <p:ph idx="1" type="subTitle"/>
          </p:nvPr>
        </p:nvSpPr>
        <p:spPr>
          <a:xfrm>
            <a:off x="42650" y="4085175"/>
            <a:ext cx="3018000" cy="9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t>Y</a:t>
            </a:r>
            <a:r>
              <a:rPr lang="en" sz="1200"/>
              <a:t> = Grade Letter </a:t>
            </a:r>
            <a:endParaRPr sz="1200"/>
          </a:p>
          <a:p>
            <a:pPr indent="0" lvl="0" marL="0" rtl="0" algn="ctr">
              <a:spcBef>
                <a:spcPts val="0"/>
              </a:spcBef>
              <a:spcAft>
                <a:spcPts val="0"/>
              </a:spcAft>
              <a:buNone/>
            </a:pPr>
            <a:r>
              <a:rPr b="1" lang="en" sz="1200"/>
              <a:t>X</a:t>
            </a:r>
            <a:r>
              <a:rPr lang="en" sz="1200"/>
              <a:t> = Department, Hours per day, While working, Fav genre, BPM_Normalized </a:t>
            </a:r>
            <a:endParaRPr sz="1200"/>
          </a:p>
          <a:p>
            <a:pPr indent="0" lvl="0" marL="0" rtl="0" algn="ctr">
              <a:spcBef>
                <a:spcPts val="0"/>
              </a:spcBef>
              <a:spcAft>
                <a:spcPts val="0"/>
              </a:spcAft>
              <a:buNone/>
            </a:pPr>
            <a:r>
              <a:rPr lang="en" sz="1200"/>
              <a:t>Frequencies of 16 genres</a:t>
            </a:r>
            <a:endParaRPr sz="1200"/>
          </a:p>
        </p:txBody>
      </p:sp>
      <p:cxnSp>
        <p:nvCxnSpPr>
          <p:cNvPr id="568" name="Google Shape;568;p53"/>
          <p:cNvCxnSpPr/>
          <p:nvPr/>
        </p:nvCxnSpPr>
        <p:spPr>
          <a:xfrm>
            <a:off x="3138500" y="4235125"/>
            <a:ext cx="0" cy="783900"/>
          </a:xfrm>
          <a:prstGeom prst="straightConnector1">
            <a:avLst/>
          </a:prstGeom>
          <a:noFill/>
          <a:ln cap="flat" cmpd="sng" w="9525">
            <a:solidFill>
              <a:srgbClr val="000000"/>
            </a:solidFill>
            <a:prstDash val="solid"/>
            <a:round/>
            <a:headEnd len="med" w="med" type="none"/>
            <a:tailEnd len="med" w="med" type="none"/>
          </a:ln>
        </p:spPr>
      </p:cxnSp>
      <p:sp>
        <p:nvSpPr>
          <p:cNvPr id="569" name="Google Shape;569;p53"/>
          <p:cNvSpPr txBox="1"/>
          <p:nvPr>
            <p:ph idx="1" type="subTitle"/>
          </p:nvPr>
        </p:nvSpPr>
        <p:spPr>
          <a:xfrm>
            <a:off x="3706863" y="4085175"/>
            <a:ext cx="1291200" cy="9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Accuracy:</a:t>
            </a:r>
            <a:endParaRPr sz="1600"/>
          </a:p>
          <a:p>
            <a:pPr indent="0" lvl="0" marL="0" rtl="0" algn="l">
              <a:spcBef>
                <a:spcPts val="0"/>
              </a:spcBef>
              <a:spcAft>
                <a:spcPts val="0"/>
              </a:spcAft>
              <a:buNone/>
            </a:pPr>
            <a:r>
              <a:t/>
            </a:r>
            <a:endParaRPr sz="1600"/>
          </a:p>
          <a:p>
            <a:pPr indent="0" lvl="0" marL="0" rtl="0" algn="ctr">
              <a:spcBef>
                <a:spcPts val="0"/>
              </a:spcBef>
              <a:spcAft>
                <a:spcPts val="0"/>
              </a:spcAft>
              <a:buNone/>
            </a:pPr>
            <a:r>
              <a:rPr b="1" lang="en" sz="1600"/>
              <a:t>94.91%</a:t>
            </a:r>
            <a:endParaRPr b="1" sz="1600"/>
          </a:p>
        </p:txBody>
      </p:sp>
      <p:cxnSp>
        <p:nvCxnSpPr>
          <p:cNvPr id="570" name="Google Shape;570;p53"/>
          <p:cNvCxnSpPr/>
          <p:nvPr/>
        </p:nvCxnSpPr>
        <p:spPr>
          <a:xfrm>
            <a:off x="5644275" y="4235125"/>
            <a:ext cx="0" cy="783900"/>
          </a:xfrm>
          <a:prstGeom prst="straightConnector1">
            <a:avLst/>
          </a:prstGeom>
          <a:noFill/>
          <a:ln cap="flat" cmpd="sng" w="9525">
            <a:solidFill>
              <a:srgbClr val="000000"/>
            </a:solidFill>
            <a:prstDash val="solid"/>
            <a:round/>
            <a:headEnd len="med" w="med" type="none"/>
            <a:tailEnd len="med" w="med" type="none"/>
          </a:ln>
        </p:spPr>
      </p:cxnSp>
      <p:sp>
        <p:nvSpPr>
          <p:cNvPr id="571" name="Google Shape;571;p53"/>
          <p:cNvSpPr txBox="1"/>
          <p:nvPr>
            <p:ph idx="1" type="subTitle"/>
          </p:nvPr>
        </p:nvSpPr>
        <p:spPr>
          <a:xfrm>
            <a:off x="6372850" y="3869200"/>
            <a:ext cx="29058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Feature Importance:</a:t>
            </a:r>
            <a:endParaRPr sz="1300"/>
          </a:p>
          <a:p>
            <a:pPr indent="-311150" lvl="0" marL="457200" rtl="0" algn="l">
              <a:spcBef>
                <a:spcPts val="0"/>
              </a:spcBef>
              <a:spcAft>
                <a:spcPts val="0"/>
              </a:spcAft>
              <a:buSzPts val="1300"/>
              <a:buAutoNum type="arabicPeriod"/>
            </a:pPr>
            <a:r>
              <a:rPr lang="en" sz="1300"/>
              <a:t>Beats per minute</a:t>
            </a:r>
            <a:endParaRPr sz="1300"/>
          </a:p>
          <a:p>
            <a:pPr indent="-311150" lvl="0" marL="457200" rtl="0" algn="l">
              <a:spcBef>
                <a:spcPts val="0"/>
              </a:spcBef>
              <a:spcAft>
                <a:spcPts val="0"/>
              </a:spcAft>
              <a:buSzPts val="1300"/>
              <a:buAutoNum type="arabicPeriod"/>
            </a:pPr>
            <a:r>
              <a:rPr lang="en" sz="1300"/>
              <a:t>Preferred Genre</a:t>
            </a:r>
            <a:endParaRPr sz="1300"/>
          </a:p>
          <a:p>
            <a:pPr indent="-311150" lvl="0" marL="457200" rtl="0" algn="l">
              <a:spcBef>
                <a:spcPts val="0"/>
              </a:spcBef>
              <a:spcAft>
                <a:spcPts val="0"/>
              </a:spcAft>
              <a:buSzPts val="1300"/>
              <a:buAutoNum type="arabicPeriod"/>
            </a:pPr>
            <a:r>
              <a:rPr lang="en" sz="1300"/>
              <a:t>Daily Listening Duration </a:t>
            </a:r>
            <a:endParaRPr sz="1300"/>
          </a:p>
          <a:p>
            <a:pPr indent="-311150" lvl="0" marL="457200" rtl="0" algn="l">
              <a:spcBef>
                <a:spcPts val="0"/>
              </a:spcBef>
              <a:spcAft>
                <a:spcPts val="0"/>
              </a:spcAft>
              <a:buSzPts val="1300"/>
              <a:buAutoNum type="arabicPeriod"/>
            </a:pPr>
            <a:r>
              <a:rPr lang="en" sz="1300"/>
              <a:t>Department</a:t>
            </a:r>
            <a:endParaRPr sz="1300"/>
          </a:p>
        </p:txBody>
      </p:sp>
      <p:sp>
        <p:nvSpPr>
          <p:cNvPr id="572" name="Google Shape;572;p53"/>
          <p:cNvSpPr txBox="1"/>
          <p:nvPr/>
        </p:nvSpPr>
        <p:spPr>
          <a:xfrm>
            <a:off x="138500" y="38692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latin typeface="Maven Pro"/>
                <a:ea typeface="Maven Pro"/>
                <a:cs typeface="Maven Pro"/>
                <a:sym typeface="Maven Pro"/>
              </a:rPr>
              <a:t>Features &amp; Target</a:t>
            </a:r>
            <a:r>
              <a:rPr lang="en" sz="1300">
                <a:solidFill>
                  <a:schemeClr val="dk1"/>
                </a:solidFill>
                <a:latin typeface="Maven Pro"/>
                <a:ea typeface="Maven Pro"/>
                <a:cs typeface="Maven Pro"/>
                <a:sym typeface="Maven Pro"/>
              </a:rPr>
              <a:t>:</a:t>
            </a:r>
            <a:endParaRPr sz="1300"/>
          </a:p>
        </p:txBody>
      </p:sp>
      <p:pic>
        <p:nvPicPr>
          <p:cNvPr id="573" name="Google Shape;573;p53" title="download.png"/>
          <p:cNvPicPr preferRelativeResize="0"/>
          <p:nvPr/>
        </p:nvPicPr>
        <p:blipFill rotWithShape="1">
          <a:blip r:embed="rId3">
            <a:alphaModFix/>
          </a:blip>
          <a:srcRect b="0" l="0" r="0" t="0"/>
          <a:stretch/>
        </p:blipFill>
        <p:spPr>
          <a:xfrm>
            <a:off x="1331073" y="743900"/>
            <a:ext cx="6042800" cy="3125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4"/>
          <p:cNvSpPr txBox="1"/>
          <p:nvPr>
            <p:ph type="title"/>
          </p:nvPr>
        </p:nvSpPr>
        <p:spPr>
          <a:xfrm>
            <a:off x="2343150" y="417775"/>
            <a:ext cx="441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STEM vs Business Findings</a:t>
            </a:r>
            <a:endParaRPr sz="2500"/>
          </a:p>
        </p:txBody>
      </p:sp>
      <p:sp>
        <p:nvSpPr>
          <p:cNvPr id="579" name="Google Shape;579;p54"/>
          <p:cNvSpPr txBox="1"/>
          <p:nvPr>
            <p:ph idx="2" type="subTitle"/>
          </p:nvPr>
        </p:nvSpPr>
        <p:spPr>
          <a:xfrm>
            <a:off x="80600" y="1252075"/>
            <a:ext cx="2832600" cy="23313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Key Patterns </a:t>
            </a:r>
            <a:endParaRPr b="1"/>
          </a:p>
          <a:p>
            <a:pPr indent="-317500" lvl="0" marL="457200" rtl="0" algn="l">
              <a:lnSpc>
                <a:spcPct val="150000"/>
              </a:lnSpc>
              <a:spcBef>
                <a:spcPts val="0"/>
              </a:spcBef>
              <a:spcAft>
                <a:spcPts val="0"/>
              </a:spcAft>
              <a:buSzPts val="1400"/>
              <a:buChar char="❖"/>
            </a:pPr>
            <a:r>
              <a:rPr lang="en"/>
              <a:t>Lower BPM → higher grades (A/B) </a:t>
            </a:r>
            <a:endParaRPr/>
          </a:p>
          <a:p>
            <a:pPr indent="-317500" lvl="0" marL="457200" rtl="0" algn="l">
              <a:lnSpc>
                <a:spcPct val="150000"/>
              </a:lnSpc>
              <a:spcBef>
                <a:spcPts val="0"/>
              </a:spcBef>
              <a:spcAft>
                <a:spcPts val="0"/>
              </a:spcAft>
              <a:buSzPts val="1400"/>
              <a:buChar char="❖"/>
            </a:pPr>
            <a:r>
              <a:rPr lang="en"/>
              <a:t>Moderate listening (1.5-3.5 hrs/day) → boosts academic performance </a:t>
            </a:r>
            <a:endParaRPr/>
          </a:p>
          <a:p>
            <a:pPr indent="-317500" lvl="0" marL="457200" rtl="0" algn="l">
              <a:lnSpc>
                <a:spcPct val="150000"/>
              </a:lnSpc>
              <a:spcBef>
                <a:spcPts val="0"/>
              </a:spcBef>
              <a:spcAft>
                <a:spcPts val="0"/>
              </a:spcAft>
              <a:buSzPts val="1400"/>
              <a:buChar char="❖"/>
            </a:pPr>
            <a:r>
              <a:rPr lang="en"/>
              <a:t>High BPM + excessive listening (&gt;</a:t>
            </a:r>
            <a:r>
              <a:rPr lang="en"/>
              <a:t>9 hrs</a:t>
            </a:r>
            <a:r>
              <a:rPr lang="en"/>
              <a:t>/day) → lower grades (D/F) </a:t>
            </a:r>
            <a:endParaRPr/>
          </a:p>
        </p:txBody>
      </p:sp>
      <p:sp>
        <p:nvSpPr>
          <p:cNvPr id="580" name="Google Shape;580;p54"/>
          <p:cNvSpPr txBox="1"/>
          <p:nvPr>
            <p:ph idx="2" type="subTitle"/>
          </p:nvPr>
        </p:nvSpPr>
        <p:spPr>
          <a:xfrm>
            <a:off x="3050588" y="1033375"/>
            <a:ext cx="3238200" cy="2550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Major Differences </a:t>
            </a:r>
            <a:endParaRPr b="1"/>
          </a:p>
          <a:p>
            <a:pPr indent="-317500" lvl="0" marL="457200" rtl="0" algn="l">
              <a:lnSpc>
                <a:spcPct val="150000"/>
              </a:lnSpc>
              <a:spcBef>
                <a:spcPts val="0"/>
              </a:spcBef>
              <a:spcAft>
                <a:spcPts val="0"/>
              </a:spcAft>
              <a:buSzPts val="1400"/>
              <a:buChar char="❖"/>
            </a:pPr>
            <a:r>
              <a:rPr lang="en"/>
              <a:t>Business- perform better with mid-tempo genres (Pop/Latin) &amp; structured listening (1.5-3.5 hrs/day) </a:t>
            </a:r>
            <a:endParaRPr/>
          </a:p>
          <a:p>
            <a:pPr indent="-317500" lvl="0" marL="457200" rtl="0" algn="l">
              <a:lnSpc>
                <a:spcPct val="150000"/>
              </a:lnSpc>
              <a:spcBef>
                <a:spcPts val="0"/>
              </a:spcBef>
              <a:spcAft>
                <a:spcPts val="0"/>
              </a:spcAft>
              <a:buSzPts val="1400"/>
              <a:buChar char="❖"/>
            </a:pPr>
            <a:r>
              <a:rPr lang="en"/>
              <a:t>STEM- High BPM with engaging genres &amp; shorter listening times → higher grades </a:t>
            </a:r>
            <a:endParaRPr/>
          </a:p>
        </p:txBody>
      </p:sp>
      <p:sp>
        <p:nvSpPr>
          <p:cNvPr id="581" name="Google Shape;581;p54"/>
          <p:cNvSpPr txBox="1"/>
          <p:nvPr>
            <p:ph idx="2" type="subTitle"/>
          </p:nvPr>
        </p:nvSpPr>
        <p:spPr>
          <a:xfrm>
            <a:off x="6360775" y="1115825"/>
            <a:ext cx="2783400" cy="2253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Conclusion</a:t>
            </a:r>
            <a:endParaRPr b="1"/>
          </a:p>
          <a:p>
            <a:pPr indent="-317500" lvl="0" marL="457200" rtl="0" algn="l">
              <a:lnSpc>
                <a:spcPct val="150000"/>
              </a:lnSpc>
              <a:spcBef>
                <a:spcPts val="0"/>
              </a:spcBef>
              <a:spcAft>
                <a:spcPts val="0"/>
              </a:spcAft>
              <a:buSzPts val="1400"/>
              <a:buChar char="❖"/>
            </a:pPr>
            <a:r>
              <a:rPr lang="en"/>
              <a:t>Tempo matters MOST </a:t>
            </a:r>
            <a:endParaRPr/>
          </a:p>
          <a:p>
            <a:pPr indent="-317500" lvl="0" marL="457200" rtl="0" algn="l">
              <a:lnSpc>
                <a:spcPct val="150000"/>
              </a:lnSpc>
              <a:spcBef>
                <a:spcPts val="0"/>
              </a:spcBef>
              <a:spcAft>
                <a:spcPts val="0"/>
              </a:spcAft>
              <a:buSzPts val="1400"/>
              <a:buChar char="❖"/>
            </a:pPr>
            <a:r>
              <a:rPr lang="en"/>
              <a:t>High BPM + long exposure = lower performance </a:t>
            </a:r>
            <a:endParaRPr/>
          </a:p>
          <a:p>
            <a:pPr indent="-317500" lvl="0" marL="457200" rtl="0" algn="l">
              <a:lnSpc>
                <a:spcPct val="150000"/>
              </a:lnSpc>
              <a:spcBef>
                <a:spcPts val="0"/>
              </a:spcBef>
              <a:spcAft>
                <a:spcPts val="0"/>
              </a:spcAft>
              <a:buSzPts val="1400"/>
              <a:buChar char="❖"/>
            </a:pPr>
            <a:r>
              <a:rPr lang="en"/>
              <a:t>Moderation + genre choice = key to academic performance</a:t>
            </a:r>
            <a:endParaRPr/>
          </a:p>
        </p:txBody>
      </p:sp>
      <p:cxnSp>
        <p:nvCxnSpPr>
          <p:cNvPr id="582" name="Google Shape;582;p54"/>
          <p:cNvCxnSpPr/>
          <p:nvPr/>
        </p:nvCxnSpPr>
        <p:spPr>
          <a:xfrm flipH="1">
            <a:off x="2971125" y="1154400"/>
            <a:ext cx="7500" cy="17736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54"/>
          <p:cNvCxnSpPr/>
          <p:nvPr/>
        </p:nvCxnSpPr>
        <p:spPr>
          <a:xfrm flipH="1">
            <a:off x="6274750" y="1166250"/>
            <a:ext cx="20100" cy="1749900"/>
          </a:xfrm>
          <a:prstGeom prst="straightConnector1">
            <a:avLst/>
          </a:prstGeom>
          <a:noFill/>
          <a:ln cap="flat" cmpd="sng" w="9525">
            <a:solidFill>
              <a:schemeClr val="dk2"/>
            </a:solidFill>
            <a:prstDash val="solid"/>
            <a:round/>
            <a:headEnd len="med" w="med" type="none"/>
            <a:tailEnd len="med" w="med" type="none"/>
          </a:ln>
        </p:spPr>
      </p:cxnSp>
      <p:pic>
        <p:nvPicPr>
          <p:cNvPr id="584" name="Google Shape;584;p54"/>
          <p:cNvPicPr preferRelativeResize="0"/>
          <p:nvPr/>
        </p:nvPicPr>
        <p:blipFill>
          <a:blip r:embed="rId3">
            <a:alphaModFix/>
          </a:blip>
          <a:stretch>
            <a:fillRect/>
          </a:stretch>
        </p:blipFill>
        <p:spPr>
          <a:xfrm>
            <a:off x="5342625" y="3329975"/>
            <a:ext cx="2624821" cy="1749900"/>
          </a:xfrm>
          <a:prstGeom prst="rect">
            <a:avLst/>
          </a:prstGeom>
          <a:noFill/>
          <a:ln>
            <a:noFill/>
          </a:ln>
        </p:spPr>
      </p:pic>
      <p:sp>
        <p:nvSpPr>
          <p:cNvPr id="585" name="Google Shape;585;p54"/>
          <p:cNvSpPr txBox="1"/>
          <p:nvPr/>
        </p:nvSpPr>
        <p:spPr>
          <a:xfrm>
            <a:off x="7916475" y="4618175"/>
            <a:ext cx="87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aven Pro"/>
                <a:ea typeface="Maven Pro"/>
                <a:cs typeface="Maven Pro"/>
                <a:sym typeface="Maven Pro"/>
              </a:rPr>
              <a:t>Generated by ChatGPT</a:t>
            </a:r>
            <a:endParaRPr sz="900">
              <a:solidFill>
                <a:schemeClr val="dk1"/>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5"/>
          <p:cNvSpPr txBox="1"/>
          <p:nvPr>
            <p:ph type="title"/>
          </p:nvPr>
        </p:nvSpPr>
        <p:spPr>
          <a:xfrm>
            <a:off x="720000" y="3529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Recommendations</a:t>
            </a:r>
            <a:endParaRPr sz="2500"/>
          </a:p>
        </p:txBody>
      </p:sp>
      <p:grpSp>
        <p:nvGrpSpPr>
          <p:cNvPr id="591" name="Google Shape;591;p55"/>
          <p:cNvGrpSpPr/>
          <p:nvPr/>
        </p:nvGrpSpPr>
        <p:grpSpPr>
          <a:xfrm>
            <a:off x="913754" y="1349115"/>
            <a:ext cx="1568700" cy="696039"/>
            <a:chOff x="913754" y="1349115"/>
            <a:chExt cx="1568700" cy="696039"/>
          </a:xfrm>
        </p:grpSpPr>
        <p:sp>
          <p:nvSpPr>
            <p:cNvPr id="592" name="Google Shape;592;p55"/>
            <p:cNvSpPr txBox="1"/>
            <p:nvPr/>
          </p:nvSpPr>
          <p:spPr>
            <a:xfrm>
              <a:off x="1455666" y="1349115"/>
              <a:ext cx="505694" cy="365605"/>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01</a:t>
              </a:r>
              <a:endParaRPr b="1" sz="1600">
                <a:solidFill>
                  <a:srgbClr val="202124"/>
                </a:solidFill>
                <a:latin typeface="Days One"/>
                <a:ea typeface="Days One"/>
                <a:cs typeface="Days One"/>
                <a:sym typeface="Days One"/>
              </a:endParaRPr>
            </a:p>
          </p:txBody>
        </p:sp>
        <p:sp>
          <p:nvSpPr>
            <p:cNvPr id="593" name="Google Shape;593;p55"/>
            <p:cNvSpPr txBox="1"/>
            <p:nvPr/>
          </p:nvSpPr>
          <p:spPr>
            <a:xfrm>
              <a:off x="913754" y="1746954"/>
              <a:ext cx="1568700" cy="298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200">
                  <a:solidFill>
                    <a:schemeClr val="accent1"/>
                  </a:solidFill>
                  <a:latin typeface="Days One"/>
                  <a:ea typeface="Days One"/>
                  <a:cs typeface="Days One"/>
                  <a:sym typeface="Days One"/>
                </a:rPr>
                <a:t>Be Intentional with Genre Choice</a:t>
              </a:r>
              <a:endParaRPr b="1" sz="1200">
                <a:solidFill>
                  <a:schemeClr val="accent1"/>
                </a:solidFill>
                <a:latin typeface="Days One"/>
                <a:ea typeface="Days One"/>
                <a:cs typeface="Days One"/>
                <a:sym typeface="Days One"/>
              </a:endParaRPr>
            </a:p>
          </p:txBody>
        </p:sp>
      </p:grpSp>
      <p:sp>
        <p:nvSpPr>
          <p:cNvPr id="594" name="Google Shape;594;p55"/>
          <p:cNvSpPr txBox="1"/>
          <p:nvPr/>
        </p:nvSpPr>
        <p:spPr>
          <a:xfrm>
            <a:off x="913750" y="2244450"/>
            <a:ext cx="1568700" cy="21438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lang="en" sz="1000">
                <a:solidFill>
                  <a:srgbClr val="202124"/>
                </a:solidFill>
                <a:latin typeface="Albert Sans"/>
                <a:ea typeface="Albert Sans"/>
                <a:cs typeface="Albert Sans"/>
                <a:sym typeface="Albert Sans"/>
              </a:rPr>
              <a:t>Low-BPM &amp; instrumental genres (Classical, Lo-fi, Jazz, Gospel) → Lower stress, higher grades</a:t>
            </a:r>
            <a:br>
              <a:rPr lang="en" sz="1000">
                <a:solidFill>
                  <a:srgbClr val="202124"/>
                </a:solidFill>
                <a:latin typeface="Albert Sans"/>
                <a:ea typeface="Albert Sans"/>
                <a:cs typeface="Albert Sans"/>
                <a:sym typeface="Albert Sans"/>
              </a:rPr>
            </a:br>
            <a:endParaRPr sz="1000">
              <a:solidFill>
                <a:srgbClr val="202124"/>
              </a:solidFill>
              <a:latin typeface="Albert Sans"/>
              <a:ea typeface="Albert Sans"/>
              <a:cs typeface="Albert Sans"/>
              <a:sym typeface="Albert Sans"/>
            </a:endParaRPr>
          </a:p>
          <a:p>
            <a:pPr indent="0" lvl="0" marL="0" rtl="0" algn="ctr">
              <a:lnSpc>
                <a:spcPct val="115000"/>
              </a:lnSpc>
              <a:spcBef>
                <a:spcPts val="200"/>
              </a:spcBef>
              <a:spcAft>
                <a:spcPts val="0"/>
              </a:spcAft>
              <a:buNone/>
            </a:pPr>
            <a:r>
              <a:rPr lang="en" sz="1000">
                <a:solidFill>
                  <a:srgbClr val="202124"/>
                </a:solidFill>
                <a:latin typeface="Albert Sans"/>
                <a:ea typeface="Albert Sans"/>
                <a:cs typeface="Albert Sans"/>
                <a:sym typeface="Albert Sans"/>
              </a:rPr>
              <a:t>High-BPM genres (EDM, Metal, Hip Hop) → Use during non-study times to avoid overstimulation</a:t>
            </a:r>
            <a:endParaRPr sz="1000">
              <a:solidFill>
                <a:srgbClr val="202124"/>
              </a:solidFill>
              <a:latin typeface="Albert Sans"/>
              <a:ea typeface="Albert Sans"/>
              <a:cs typeface="Albert Sans"/>
              <a:sym typeface="Albert Sans"/>
            </a:endParaRPr>
          </a:p>
          <a:p>
            <a:pPr indent="0" lvl="0" marL="0" rtl="0" algn="ctr">
              <a:lnSpc>
                <a:spcPct val="115000"/>
              </a:lnSpc>
              <a:spcBef>
                <a:spcPts val="200"/>
              </a:spcBef>
              <a:spcAft>
                <a:spcPts val="200"/>
              </a:spcAft>
              <a:buNone/>
            </a:pPr>
            <a:r>
              <a:t/>
            </a:r>
            <a:endParaRPr sz="1000">
              <a:solidFill>
                <a:srgbClr val="202124"/>
              </a:solidFill>
              <a:latin typeface="Albert Sans"/>
              <a:ea typeface="Albert Sans"/>
              <a:cs typeface="Albert Sans"/>
              <a:sym typeface="Albert Sans"/>
            </a:endParaRPr>
          </a:p>
        </p:txBody>
      </p:sp>
      <p:grpSp>
        <p:nvGrpSpPr>
          <p:cNvPr id="595" name="Google Shape;595;p55"/>
          <p:cNvGrpSpPr/>
          <p:nvPr/>
        </p:nvGrpSpPr>
        <p:grpSpPr>
          <a:xfrm>
            <a:off x="2736589" y="1349115"/>
            <a:ext cx="1682100" cy="696039"/>
            <a:chOff x="2736589" y="1349115"/>
            <a:chExt cx="1682100" cy="696039"/>
          </a:xfrm>
        </p:grpSpPr>
        <p:sp>
          <p:nvSpPr>
            <p:cNvPr id="596" name="Google Shape;596;p55"/>
            <p:cNvSpPr txBox="1"/>
            <p:nvPr/>
          </p:nvSpPr>
          <p:spPr>
            <a:xfrm>
              <a:off x="3313372" y="1349115"/>
              <a:ext cx="505694" cy="365605"/>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02</a:t>
              </a:r>
              <a:endParaRPr b="1" sz="1600">
                <a:solidFill>
                  <a:srgbClr val="202124"/>
                </a:solidFill>
                <a:latin typeface="Days One"/>
                <a:ea typeface="Days One"/>
                <a:cs typeface="Days One"/>
                <a:sym typeface="Days One"/>
              </a:endParaRPr>
            </a:p>
          </p:txBody>
        </p:sp>
        <p:sp>
          <p:nvSpPr>
            <p:cNvPr id="597" name="Google Shape;597;p55"/>
            <p:cNvSpPr txBox="1"/>
            <p:nvPr/>
          </p:nvSpPr>
          <p:spPr>
            <a:xfrm>
              <a:off x="2736589" y="1746954"/>
              <a:ext cx="1682100" cy="298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200">
                  <a:solidFill>
                    <a:schemeClr val="accent1"/>
                  </a:solidFill>
                  <a:latin typeface="Days One"/>
                  <a:ea typeface="Days One"/>
                  <a:cs typeface="Days One"/>
                  <a:sym typeface="Days One"/>
                </a:rPr>
                <a:t>Limit Listening Time</a:t>
              </a:r>
              <a:endParaRPr b="1" sz="1200">
                <a:solidFill>
                  <a:schemeClr val="accent1"/>
                </a:solidFill>
                <a:latin typeface="Days One"/>
                <a:ea typeface="Days One"/>
                <a:cs typeface="Days One"/>
                <a:sym typeface="Days One"/>
              </a:endParaRPr>
            </a:p>
          </p:txBody>
        </p:sp>
      </p:grpSp>
      <p:sp>
        <p:nvSpPr>
          <p:cNvPr id="598" name="Google Shape;598;p55"/>
          <p:cNvSpPr txBox="1"/>
          <p:nvPr/>
        </p:nvSpPr>
        <p:spPr>
          <a:xfrm>
            <a:off x="2750175" y="2244450"/>
            <a:ext cx="1739700" cy="6546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lang="en" sz="1000">
                <a:solidFill>
                  <a:srgbClr val="202124"/>
                </a:solidFill>
                <a:latin typeface="Albert Sans"/>
                <a:ea typeface="Albert Sans"/>
                <a:cs typeface="Albert Sans"/>
                <a:sym typeface="Albert Sans"/>
              </a:rPr>
              <a:t>Optimal: 1–3 hours/day → Better academic performance, lower stress</a:t>
            </a:r>
            <a:br>
              <a:rPr lang="en" sz="1000">
                <a:solidFill>
                  <a:srgbClr val="202124"/>
                </a:solidFill>
                <a:latin typeface="Albert Sans"/>
                <a:ea typeface="Albert Sans"/>
                <a:cs typeface="Albert Sans"/>
                <a:sym typeface="Albert Sans"/>
              </a:rPr>
            </a:br>
            <a:endParaRPr sz="1000">
              <a:solidFill>
                <a:srgbClr val="202124"/>
              </a:solidFill>
              <a:latin typeface="Albert Sans"/>
              <a:ea typeface="Albert Sans"/>
              <a:cs typeface="Albert Sans"/>
              <a:sym typeface="Albert Sans"/>
            </a:endParaRPr>
          </a:p>
          <a:p>
            <a:pPr indent="0" lvl="0" marL="0" rtl="0" algn="ctr">
              <a:lnSpc>
                <a:spcPct val="115000"/>
              </a:lnSpc>
              <a:spcBef>
                <a:spcPts val="200"/>
              </a:spcBef>
              <a:spcAft>
                <a:spcPts val="0"/>
              </a:spcAft>
              <a:buNone/>
            </a:pPr>
            <a:r>
              <a:rPr lang="en" sz="1000">
                <a:solidFill>
                  <a:srgbClr val="202124"/>
                </a:solidFill>
                <a:latin typeface="Albert Sans"/>
                <a:ea typeface="Albert Sans"/>
                <a:cs typeface="Albert Sans"/>
                <a:sym typeface="Albert Sans"/>
              </a:rPr>
              <a:t>Avoid: &gt;4 hours/day → Correlated with lower grades and higher stress</a:t>
            </a:r>
            <a:endParaRPr sz="1000">
              <a:solidFill>
                <a:srgbClr val="202124"/>
              </a:solidFill>
              <a:latin typeface="Albert Sans"/>
              <a:ea typeface="Albert Sans"/>
              <a:cs typeface="Albert Sans"/>
              <a:sym typeface="Albert Sans"/>
            </a:endParaRPr>
          </a:p>
          <a:p>
            <a:pPr indent="0" lvl="0" marL="0" rtl="0" algn="ctr">
              <a:lnSpc>
                <a:spcPct val="115000"/>
              </a:lnSpc>
              <a:spcBef>
                <a:spcPts val="200"/>
              </a:spcBef>
              <a:spcAft>
                <a:spcPts val="200"/>
              </a:spcAft>
              <a:buNone/>
            </a:pPr>
            <a:r>
              <a:t/>
            </a:r>
            <a:endParaRPr sz="1000">
              <a:solidFill>
                <a:srgbClr val="202124"/>
              </a:solidFill>
              <a:latin typeface="Albert Sans"/>
              <a:ea typeface="Albert Sans"/>
              <a:cs typeface="Albert Sans"/>
              <a:sym typeface="Albert Sans"/>
            </a:endParaRPr>
          </a:p>
        </p:txBody>
      </p:sp>
      <p:grpSp>
        <p:nvGrpSpPr>
          <p:cNvPr id="599" name="Google Shape;599;p55"/>
          <p:cNvGrpSpPr/>
          <p:nvPr/>
        </p:nvGrpSpPr>
        <p:grpSpPr>
          <a:xfrm>
            <a:off x="4746759" y="1349115"/>
            <a:ext cx="1739700" cy="696039"/>
            <a:chOff x="4746759" y="1349115"/>
            <a:chExt cx="1739700" cy="696039"/>
          </a:xfrm>
        </p:grpSpPr>
        <p:sp>
          <p:nvSpPr>
            <p:cNvPr id="600" name="Google Shape;600;p55"/>
            <p:cNvSpPr txBox="1"/>
            <p:nvPr/>
          </p:nvSpPr>
          <p:spPr>
            <a:xfrm>
              <a:off x="5315449" y="1349115"/>
              <a:ext cx="505694" cy="365605"/>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03</a:t>
              </a:r>
              <a:endParaRPr b="1" sz="1600">
                <a:solidFill>
                  <a:srgbClr val="202124"/>
                </a:solidFill>
                <a:latin typeface="Days One"/>
                <a:ea typeface="Days One"/>
                <a:cs typeface="Days One"/>
                <a:sym typeface="Days One"/>
              </a:endParaRPr>
            </a:p>
          </p:txBody>
        </p:sp>
        <p:sp>
          <p:nvSpPr>
            <p:cNvPr id="601" name="Google Shape;601;p55"/>
            <p:cNvSpPr txBox="1"/>
            <p:nvPr/>
          </p:nvSpPr>
          <p:spPr>
            <a:xfrm>
              <a:off x="4746759" y="1746954"/>
              <a:ext cx="1739700" cy="298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200">
                  <a:solidFill>
                    <a:schemeClr val="accent1"/>
                  </a:solidFill>
                  <a:latin typeface="Days One"/>
                  <a:ea typeface="Days One"/>
                  <a:cs typeface="Days One"/>
                  <a:sym typeface="Days One"/>
                </a:rPr>
                <a:t>Match Music to the Task</a:t>
              </a:r>
              <a:endParaRPr b="1" sz="1200">
                <a:solidFill>
                  <a:schemeClr val="accent1"/>
                </a:solidFill>
                <a:latin typeface="Days One"/>
                <a:ea typeface="Days One"/>
                <a:cs typeface="Days One"/>
                <a:sym typeface="Days One"/>
              </a:endParaRPr>
            </a:p>
          </p:txBody>
        </p:sp>
      </p:grpSp>
      <p:grpSp>
        <p:nvGrpSpPr>
          <p:cNvPr id="602" name="Google Shape;602;p55"/>
          <p:cNvGrpSpPr/>
          <p:nvPr/>
        </p:nvGrpSpPr>
        <p:grpSpPr>
          <a:xfrm>
            <a:off x="6621758" y="1349115"/>
            <a:ext cx="1936200" cy="696167"/>
            <a:chOff x="6621758" y="1349115"/>
            <a:chExt cx="1936200" cy="696167"/>
          </a:xfrm>
        </p:grpSpPr>
        <p:sp>
          <p:nvSpPr>
            <p:cNvPr id="603" name="Google Shape;603;p55"/>
            <p:cNvSpPr txBox="1"/>
            <p:nvPr/>
          </p:nvSpPr>
          <p:spPr>
            <a:xfrm>
              <a:off x="7337049" y="1349115"/>
              <a:ext cx="505694" cy="365605"/>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04</a:t>
              </a:r>
              <a:endParaRPr b="1" sz="1600">
                <a:solidFill>
                  <a:srgbClr val="202124"/>
                </a:solidFill>
                <a:latin typeface="Days One"/>
                <a:ea typeface="Days One"/>
                <a:cs typeface="Days One"/>
                <a:sym typeface="Days One"/>
              </a:endParaRPr>
            </a:p>
          </p:txBody>
        </p:sp>
        <p:sp>
          <p:nvSpPr>
            <p:cNvPr id="604" name="Google Shape;604;p55"/>
            <p:cNvSpPr txBox="1"/>
            <p:nvPr/>
          </p:nvSpPr>
          <p:spPr>
            <a:xfrm>
              <a:off x="6621758" y="1747082"/>
              <a:ext cx="1936200" cy="298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200">
                  <a:solidFill>
                    <a:schemeClr val="accent1"/>
                  </a:solidFill>
                  <a:latin typeface="Days One"/>
                  <a:ea typeface="Days One"/>
                  <a:cs typeface="Days One"/>
                  <a:sym typeface="Days One"/>
                </a:rPr>
                <a:t>Create Structured Listening Routines</a:t>
              </a:r>
              <a:endParaRPr b="1" sz="1200">
                <a:solidFill>
                  <a:schemeClr val="accent1"/>
                </a:solidFill>
                <a:latin typeface="Days One"/>
                <a:ea typeface="Days One"/>
                <a:cs typeface="Days One"/>
                <a:sym typeface="Days One"/>
              </a:endParaRPr>
            </a:p>
          </p:txBody>
        </p:sp>
      </p:grpSp>
      <p:sp>
        <p:nvSpPr>
          <p:cNvPr id="605" name="Google Shape;605;p55"/>
          <p:cNvSpPr txBox="1"/>
          <p:nvPr/>
        </p:nvSpPr>
        <p:spPr>
          <a:xfrm>
            <a:off x="6838575" y="2244521"/>
            <a:ext cx="1502700" cy="14568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Use specific playlists for studying or relaxation</a:t>
            </a:r>
            <a:br>
              <a:rPr lang="en" sz="1000">
                <a:solidFill>
                  <a:schemeClr val="dk1"/>
                </a:solidFill>
                <a:latin typeface="Albert Sans"/>
                <a:ea typeface="Albert Sans"/>
                <a:cs typeface="Albert Sans"/>
                <a:sym typeface="Albert Sans"/>
              </a:rPr>
            </a:br>
            <a:endParaRPr sz="1000">
              <a:solidFill>
                <a:schemeClr val="dk1"/>
              </a:solidFill>
              <a:latin typeface="Albert Sans"/>
              <a:ea typeface="Albert Sans"/>
              <a:cs typeface="Albert Sans"/>
              <a:sym typeface="Albert Sans"/>
            </a:endParaRPr>
          </a:p>
          <a:p>
            <a:pPr indent="0" lvl="0" marL="0" rtl="0" algn="ctr">
              <a:lnSpc>
                <a:spcPct val="115000"/>
              </a:lnSpc>
              <a:spcBef>
                <a:spcPts val="200"/>
              </a:spcBef>
              <a:spcAft>
                <a:spcPts val="0"/>
              </a:spcAft>
              <a:buNone/>
            </a:pPr>
            <a:r>
              <a:rPr lang="en" sz="1000">
                <a:solidFill>
                  <a:schemeClr val="dk1"/>
                </a:solidFill>
                <a:latin typeface="Albert Sans"/>
                <a:ea typeface="Albert Sans"/>
                <a:cs typeface="Albert Sans"/>
                <a:sym typeface="Albert Sans"/>
              </a:rPr>
              <a:t>“Focused Listeners” had best mental health and academic results</a:t>
            </a:r>
            <a:endParaRPr sz="1000">
              <a:solidFill>
                <a:schemeClr val="dk1"/>
              </a:solidFill>
              <a:latin typeface="Albert Sans"/>
              <a:ea typeface="Albert Sans"/>
              <a:cs typeface="Albert Sans"/>
              <a:sym typeface="Albert Sans"/>
            </a:endParaRPr>
          </a:p>
          <a:p>
            <a:pPr indent="0" lvl="0" marL="0" rtl="0" algn="ctr">
              <a:lnSpc>
                <a:spcPct val="115000"/>
              </a:lnSpc>
              <a:spcBef>
                <a:spcPts val="200"/>
              </a:spcBef>
              <a:spcAft>
                <a:spcPts val="200"/>
              </a:spcAft>
              <a:buNone/>
            </a:pPr>
            <a:r>
              <a:t/>
            </a:r>
            <a:endParaRPr sz="1000">
              <a:solidFill>
                <a:srgbClr val="202124"/>
              </a:solidFill>
              <a:latin typeface="Albert Sans"/>
              <a:ea typeface="Albert Sans"/>
              <a:cs typeface="Albert Sans"/>
              <a:sym typeface="Albert Sans"/>
            </a:endParaRPr>
          </a:p>
        </p:txBody>
      </p:sp>
      <p:sp>
        <p:nvSpPr>
          <p:cNvPr id="606" name="Google Shape;606;p55"/>
          <p:cNvSpPr txBox="1"/>
          <p:nvPr/>
        </p:nvSpPr>
        <p:spPr>
          <a:xfrm>
            <a:off x="4805675" y="2244525"/>
            <a:ext cx="1638900" cy="20133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lang="en" sz="1000">
                <a:solidFill>
                  <a:srgbClr val="202124"/>
                </a:solidFill>
                <a:latin typeface="Albert Sans"/>
                <a:ea typeface="Albert Sans"/>
                <a:cs typeface="Albert Sans"/>
                <a:sym typeface="Albert Sans"/>
              </a:rPr>
              <a:t>Study sessions → Calming, instrumental music</a:t>
            </a:r>
            <a:br>
              <a:rPr lang="en" sz="1000">
                <a:solidFill>
                  <a:srgbClr val="202124"/>
                </a:solidFill>
                <a:latin typeface="Albert Sans"/>
                <a:ea typeface="Albert Sans"/>
                <a:cs typeface="Albert Sans"/>
                <a:sym typeface="Albert Sans"/>
              </a:rPr>
            </a:br>
            <a:endParaRPr sz="1000">
              <a:solidFill>
                <a:srgbClr val="202124"/>
              </a:solidFill>
              <a:latin typeface="Albert Sans"/>
              <a:ea typeface="Albert Sans"/>
              <a:cs typeface="Albert Sans"/>
              <a:sym typeface="Albert Sans"/>
            </a:endParaRPr>
          </a:p>
          <a:p>
            <a:pPr indent="0" lvl="0" marL="0" rtl="0" algn="ctr">
              <a:lnSpc>
                <a:spcPct val="115000"/>
              </a:lnSpc>
              <a:spcBef>
                <a:spcPts val="200"/>
              </a:spcBef>
              <a:spcAft>
                <a:spcPts val="0"/>
              </a:spcAft>
              <a:buNone/>
            </a:pPr>
            <a:r>
              <a:rPr lang="en" sz="1000">
                <a:solidFill>
                  <a:srgbClr val="202124"/>
                </a:solidFill>
                <a:latin typeface="Albert Sans"/>
                <a:ea typeface="Albert Sans"/>
                <a:cs typeface="Albert Sans"/>
                <a:sym typeface="Albert Sans"/>
              </a:rPr>
              <a:t>Breaks/workouts → High-energy music okay</a:t>
            </a:r>
            <a:br>
              <a:rPr lang="en" sz="1000">
                <a:solidFill>
                  <a:srgbClr val="202124"/>
                </a:solidFill>
                <a:latin typeface="Albert Sans"/>
                <a:ea typeface="Albert Sans"/>
                <a:cs typeface="Albert Sans"/>
                <a:sym typeface="Albert Sans"/>
              </a:rPr>
            </a:br>
            <a:endParaRPr sz="1000">
              <a:solidFill>
                <a:srgbClr val="202124"/>
              </a:solidFill>
              <a:latin typeface="Albert Sans"/>
              <a:ea typeface="Albert Sans"/>
              <a:cs typeface="Albert Sans"/>
              <a:sym typeface="Albert Sans"/>
            </a:endParaRPr>
          </a:p>
          <a:p>
            <a:pPr indent="0" lvl="0" marL="0" rtl="0" algn="ctr">
              <a:lnSpc>
                <a:spcPct val="115000"/>
              </a:lnSpc>
              <a:spcBef>
                <a:spcPts val="200"/>
              </a:spcBef>
              <a:spcAft>
                <a:spcPts val="0"/>
              </a:spcAft>
              <a:buNone/>
            </a:pPr>
            <a:r>
              <a:rPr lang="en" sz="1000">
                <a:solidFill>
                  <a:srgbClr val="202124"/>
                </a:solidFill>
                <a:latin typeface="Albert Sans"/>
                <a:ea typeface="Albert Sans"/>
                <a:cs typeface="Albert Sans"/>
                <a:sym typeface="Albert Sans"/>
              </a:rPr>
              <a:t>Avoid high-BPM during complex academic work</a:t>
            </a:r>
            <a:endParaRPr sz="1000">
              <a:solidFill>
                <a:srgbClr val="202124"/>
              </a:solidFill>
              <a:latin typeface="Albert Sans"/>
              <a:ea typeface="Albert Sans"/>
              <a:cs typeface="Albert Sans"/>
              <a:sym typeface="Albert Sans"/>
            </a:endParaRPr>
          </a:p>
          <a:p>
            <a:pPr indent="0" lvl="0" marL="0" rtl="0" algn="ctr">
              <a:lnSpc>
                <a:spcPct val="115000"/>
              </a:lnSpc>
              <a:spcBef>
                <a:spcPts val="200"/>
              </a:spcBef>
              <a:spcAft>
                <a:spcPts val="200"/>
              </a:spcAft>
              <a:buNone/>
            </a:pPr>
            <a:r>
              <a:t/>
            </a:r>
            <a:endParaRPr sz="1000">
              <a:solidFill>
                <a:srgbClr val="202124"/>
              </a:solidFill>
              <a:latin typeface="Albert Sans"/>
              <a:ea typeface="Albert Sans"/>
              <a:cs typeface="Albert Sans"/>
              <a:sym typeface="Albert Sans"/>
            </a:endParaRPr>
          </a:p>
        </p:txBody>
      </p:sp>
      <p:cxnSp>
        <p:nvCxnSpPr>
          <p:cNvPr id="607" name="Google Shape;607;p55"/>
          <p:cNvCxnSpPr/>
          <p:nvPr/>
        </p:nvCxnSpPr>
        <p:spPr>
          <a:xfrm>
            <a:off x="2609525" y="1387175"/>
            <a:ext cx="0" cy="337170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55"/>
          <p:cNvCxnSpPr/>
          <p:nvPr/>
        </p:nvCxnSpPr>
        <p:spPr>
          <a:xfrm>
            <a:off x="4611450" y="1387175"/>
            <a:ext cx="0" cy="3371700"/>
          </a:xfrm>
          <a:prstGeom prst="straightConnector1">
            <a:avLst/>
          </a:prstGeom>
          <a:noFill/>
          <a:ln cap="flat" cmpd="sng" w="9525">
            <a:solidFill>
              <a:schemeClr val="dk2"/>
            </a:solidFill>
            <a:prstDash val="solid"/>
            <a:round/>
            <a:headEnd len="med" w="med" type="none"/>
            <a:tailEnd len="med" w="med" type="none"/>
          </a:ln>
        </p:spPr>
      </p:cxnSp>
      <p:cxnSp>
        <p:nvCxnSpPr>
          <p:cNvPr id="609" name="Google Shape;609;p55"/>
          <p:cNvCxnSpPr/>
          <p:nvPr/>
        </p:nvCxnSpPr>
        <p:spPr>
          <a:xfrm>
            <a:off x="6573675" y="1387175"/>
            <a:ext cx="0" cy="337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615" name="Google Shape;615;p56"/>
          <p:cNvSpPr txBox="1"/>
          <p:nvPr/>
        </p:nvSpPr>
        <p:spPr>
          <a:xfrm>
            <a:off x="744300" y="1222725"/>
            <a:ext cx="7655400" cy="186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latin typeface="Maven Pro"/>
                <a:ea typeface="Maven Pro"/>
                <a:cs typeface="Maven Pro"/>
                <a:sym typeface="Maven Pro"/>
              </a:rPr>
              <a:t>Elhemaly, M. (n.d.). </a:t>
            </a:r>
            <a:r>
              <a:rPr i="1" lang="en" sz="1200">
                <a:latin typeface="Maven Pro"/>
                <a:ea typeface="Maven Pro"/>
                <a:cs typeface="Maven Pro"/>
                <a:sym typeface="Maven Pro"/>
              </a:rPr>
              <a:t>Students grading dataset</a:t>
            </a:r>
            <a:r>
              <a:rPr lang="en" sz="1200">
                <a:latin typeface="Maven Pro"/>
                <a:ea typeface="Maven Pro"/>
                <a:cs typeface="Maven Pro"/>
                <a:sym typeface="Maven Pro"/>
              </a:rPr>
              <a:t>. Kaggle. Retrieved March 23, 2025, from  </a:t>
            </a:r>
            <a:endParaRPr sz="1200">
              <a:latin typeface="Maven Pro"/>
              <a:ea typeface="Maven Pro"/>
              <a:cs typeface="Maven Pro"/>
              <a:sym typeface="Maven Pro"/>
            </a:endParaRPr>
          </a:p>
          <a:p>
            <a:pPr indent="457200" lvl="0" marL="0" rtl="0" algn="l">
              <a:lnSpc>
                <a:spcPct val="115000"/>
              </a:lnSpc>
              <a:spcBef>
                <a:spcPts val="1200"/>
              </a:spcBef>
              <a:spcAft>
                <a:spcPts val="0"/>
              </a:spcAft>
              <a:buNone/>
            </a:pPr>
            <a:r>
              <a:rPr lang="en" sz="1200" u="sng">
                <a:solidFill>
                  <a:srgbClr val="467886"/>
                </a:solidFill>
                <a:latin typeface="Maven Pro"/>
                <a:ea typeface="Maven Pro"/>
                <a:cs typeface="Maven Pro"/>
                <a:sym typeface="Maven Pro"/>
                <a:hlinkClick r:id="rId3">
                  <a:extLst>
                    <a:ext uri="{A12FA001-AC4F-418D-AE19-62706E023703}">
                      <ahyp:hlinkClr val="tx"/>
                    </a:ext>
                  </a:extLst>
                </a:hlinkClick>
              </a:rPr>
              <a:t>https://www.kaggle.com/datasets/mahmoudelhemaly/students-grading-dataset</a:t>
            </a:r>
            <a:r>
              <a:rPr lang="en" sz="1200">
                <a:latin typeface="Maven Pro"/>
                <a:ea typeface="Maven Pro"/>
                <a:cs typeface="Maven Pro"/>
                <a:sym typeface="Maven Pro"/>
              </a:rPr>
              <a:t> </a:t>
            </a:r>
            <a:endParaRPr sz="1200">
              <a:latin typeface="Maven Pro"/>
              <a:ea typeface="Maven Pro"/>
              <a:cs typeface="Maven Pro"/>
              <a:sym typeface="Maven Pro"/>
            </a:endParaRPr>
          </a:p>
          <a:p>
            <a:pPr indent="0" lvl="0" marL="0" rtl="0" algn="l">
              <a:lnSpc>
                <a:spcPct val="115000"/>
              </a:lnSpc>
              <a:spcBef>
                <a:spcPts val="1200"/>
              </a:spcBef>
              <a:spcAft>
                <a:spcPts val="0"/>
              </a:spcAft>
              <a:buNone/>
            </a:pPr>
            <a:r>
              <a:rPr lang="en" sz="1200">
                <a:latin typeface="Maven Pro"/>
                <a:ea typeface="Maven Pro"/>
                <a:cs typeface="Maven Pro"/>
                <a:sym typeface="Maven Pro"/>
              </a:rPr>
              <a:t>Rasgaitis, C. (n.d.). </a:t>
            </a:r>
            <a:r>
              <a:rPr i="1" lang="en" sz="1200">
                <a:latin typeface="Maven Pro"/>
                <a:ea typeface="Maven Pro"/>
                <a:cs typeface="Maven Pro"/>
                <a:sym typeface="Maven Pro"/>
              </a:rPr>
              <a:t>MXMH survey results</a:t>
            </a:r>
            <a:r>
              <a:rPr lang="en" sz="1200">
                <a:latin typeface="Maven Pro"/>
                <a:ea typeface="Maven Pro"/>
                <a:cs typeface="Maven Pro"/>
                <a:sym typeface="Maven Pro"/>
              </a:rPr>
              <a:t>. Kaggle. Retrieved March 23, 2025, from 	</a:t>
            </a:r>
            <a:endParaRPr sz="1200">
              <a:latin typeface="Maven Pro"/>
              <a:ea typeface="Maven Pro"/>
              <a:cs typeface="Maven Pro"/>
              <a:sym typeface="Maven Pro"/>
            </a:endParaRPr>
          </a:p>
          <a:p>
            <a:pPr indent="457200" lvl="0" marL="0" rtl="0" algn="l">
              <a:lnSpc>
                <a:spcPct val="115000"/>
              </a:lnSpc>
              <a:spcBef>
                <a:spcPts val="1200"/>
              </a:spcBef>
              <a:spcAft>
                <a:spcPts val="0"/>
              </a:spcAft>
              <a:buNone/>
            </a:pPr>
            <a:r>
              <a:rPr lang="en" sz="1200" u="sng">
                <a:solidFill>
                  <a:srgbClr val="467886"/>
                </a:solidFill>
                <a:latin typeface="Maven Pro"/>
                <a:ea typeface="Maven Pro"/>
                <a:cs typeface="Maven Pro"/>
                <a:sym typeface="Maven Pro"/>
                <a:hlinkClick r:id="rId4">
                  <a:extLst>
                    <a:ext uri="{A12FA001-AC4F-418D-AE19-62706E023703}">
                      <ahyp:hlinkClr val="tx"/>
                    </a:ext>
                  </a:extLst>
                </a:hlinkClick>
              </a:rPr>
              <a:t>https://www.kaggle.com/datasets/catherinerasgaitis/mxmh-survey-results</a:t>
            </a:r>
            <a:r>
              <a:rPr lang="en" sz="1200">
                <a:latin typeface="Maven Pro"/>
                <a:ea typeface="Maven Pro"/>
                <a:cs typeface="Maven Pro"/>
                <a:sym typeface="Maven Pro"/>
              </a:rPr>
              <a:t> </a:t>
            </a:r>
            <a:endParaRPr sz="1200">
              <a:latin typeface="Maven Pro"/>
              <a:ea typeface="Maven Pro"/>
              <a:cs typeface="Maven Pro"/>
              <a:sym typeface="Maven Pro"/>
            </a:endParaRPr>
          </a:p>
          <a:p>
            <a:pPr indent="0" lvl="0" marL="0" rtl="0" algn="l">
              <a:spcBef>
                <a:spcPts val="1200"/>
              </a:spcBef>
              <a:spcAft>
                <a:spcPts val="0"/>
              </a:spcAft>
              <a:buNone/>
            </a:pPr>
            <a:r>
              <a:t/>
            </a:r>
            <a:endParaRPr>
              <a:solidFill>
                <a:schemeClr val="dk1"/>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163300" y="1639650"/>
            <a:ext cx="2729100" cy="186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Data Dictionary - Student Performance Dataset</a:t>
            </a:r>
            <a:endParaRPr sz="2500"/>
          </a:p>
        </p:txBody>
      </p:sp>
      <p:pic>
        <p:nvPicPr>
          <p:cNvPr id="355" name="Google Shape;355;p36" title="Screen Shot 2025-04-21 at 7.35.28 PM.png"/>
          <p:cNvPicPr preferRelativeResize="0"/>
          <p:nvPr/>
        </p:nvPicPr>
        <p:blipFill>
          <a:blip r:embed="rId3">
            <a:alphaModFix/>
          </a:blip>
          <a:stretch>
            <a:fillRect/>
          </a:stretch>
        </p:blipFill>
        <p:spPr>
          <a:xfrm>
            <a:off x="2892400" y="0"/>
            <a:ext cx="4706451"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163425" y="1900350"/>
            <a:ext cx="3110700" cy="13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Data Dictionary - Music &amp; Mental Health Dataset</a:t>
            </a:r>
            <a:endParaRPr sz="2500"/>
          </a:p>
        </p:txBody>
      </p:sp>
      <p:pic>
        <p:nvPicPr>
          <p:cNvPr id="361" name="Google Shape;361;p37" title="Screen Shot 2025-04-21 at 7.55.49 PM.png"/>
          <p:cNvPicPr preferRelativeResize="0"/>
          <p:nvPr/>
        </p:nvPicPr>
        <p:blipFill>
          <a:blip r:embed="rId3">
            <a:alphaModFix/>
          </a:blip>
          <a:stretch>
            <a:fillRect/>
          </a:stretch>
        </p:blipFill>
        <p:spPr>
          <a:xfrm>
            <a:off x="3274225" y="0"/>
            <a:ext cx="391849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713225" y="149925"/>
            <a:ext cx="7981200" cy="4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Merging and Cleaning the Data</a:t>
            </a:r>
            <a:r>
              <a:rPr lang="en" sz="2500"/>
              <a:t> </a:t>
            </a:r>
            <a:endParaRPr sz="2500"/>
          </a:p>
        </p:txBody>
      </p:sp>
      <p:pic>
        <p:nvPicPr>
          <p:cNvPr id="367" name="Google Shape;367;p38" title="Screen Shot 2025-04-21 at 8.19.01 PM.png"/>
          <p:cNvPicPr preferRelativeResize="0"/>
          <p:nvPr/>
        </p:nvPicPr>
        <p:blipFill>
          <a:blip r:embed="rId3">
            <a:alphaModFix/>
          </a:blip>
          <a:stretch>
            <a:fillRect/>
          </a:stretch>
        </p:blipFill>
        <p:spPr>
          <a:xfrm>
            <a:off x="491275" y="1200675"/>
            <a:ext cx="8161449" cy="196350"/>
          </a:xfrm>
          <a:prstGeom prst="rect">
            <a:avLst/>
          </a:prstGeom>
          <a:noFill/>
          <a:ln cap="flat" cmpd="sng" w="9525">
            <a:solidFill>
              <a:schemeClr val="dk2"/>
            </a:solidFill>
            <a:prstDash val="solid"/>
            <a:round/>
            <a:headEnd len="sm" w="sm" type="none"/>
            <a:tailEnd len="sm" w="sm" type="none"/>
          </a:ln>
        </p:spPr>
      </p:pic>
      <p:sp>
        <p:nvSpPr>
          <p:cNvPr id="368" name="Google Shape;368;p38"/>
          <p:cNvSpPr txBox="1"/>
          <p:nvPr/>
        </p:nvSpPr>
        <p:spPr>
          <a:xfrm>
            <a:off x="616250" y="1397025"/>
            <a:ext cx="4380600" cy="316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Merges by matching row indices</a:t>
            </a:r>
            <a:endParaRPr>
              <a:solidFill>
                <a:schemeClr val="dk1"/>
              </a:solidFill>
              <a:latin typeface="Maven Pro"/>
              <a:ea typeface="Maven Pro"/>
              <a:cs typeface="Maven Pro"/>
              <a:sym typeface="Maven Pro"/>
            </a:endParaRPr>
          </a:p>
        </p:txBody>
      </p:sp>
      <p:sp>
        <p:nvSpPr>
          <p:cNvPr id="369" name="Google Shape;369;p38"/>
          <p:cNvSpPr txBox="1"/>
          <p:nvPr/>
        </p:nvSpPr>
        <p:spPr>
          <a:xfrm>
            <a:off x="532975" y="852525"/>
            <a:ext cx="1399200" cy="1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Maven Pro"/>
                <a:ea typeface="Maven Pro"/>
                <a:cs typeface="Maven Pro"/>
                <a:sym typeface="Maven Pro"/>
              </a:rPr>
              <a:t>The Merge:</a:t>
            </a:r>
            <a:r>
              <a:rPr lang="en">
                <a:solidFill>
                  <a:schemeClr val="dk1"/>
                </a:solidFill>
                <a:latin typeface="Maven Pro"/>
                <a:ea typeface="Maven Pro"/>
                <a:cs typeface="Maven Pro"/>
                <a:sym typeface="Maven Pro"/>
              </a:rPr>
              <a:t> </a:t>
            </a:r>
            <a:endParaRPr>
              <a:solidFill>
                <a:schemeClr val="dk1"/>
              </a:solidFill>
              <a:latin typeface="Maven Pro"/>
              <a:ea typeface="Maven Pro"/>
              <a:cs typeface="Maven Pro"/>
              <a:sym typeface="Maven Pro"/>
            </a:endParaRPr>
          </a:p>
        </p:txBody>
      </p:sp>
      <p:sp>
        <p:nvSpPr>
          <p:cNvPr id="370" name="Google Shape;370;p38"/>
          <p:cNvSpPr txBox="1"/>
          <p:nvPr/>
        </p:nvSpPr>
        <p:spPr>
          <a:xfrm>
            <a:off x="532975" y="2195175"/>
            <a:ext cx="1399200" cy="1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Maven Pro"/>
                <a:ea typeface="Maven Pro"/>
                <a:cs typeface="Maven Pro"/>
                <a:sym typeface="Maven Pro"/>
              </a:rPr>
              <a:t>Cleaning</a:t>
            </a:r>
            <a:r>
              <a:rPr lang="en" sz="1800" u="sng">
                <a:solidFill>
                  <a:schemeClr val="dk1"/>
                </a:solidFill>
                <a:latin typeface="Maven Pro"/>
                <a:ea typeface="Maven Pro"/>
                <a:cs typeface="Maven Pro"/>
                <a:sym typeface="Maven Pro"/>
              </a:rPr>
              <a:t>:</a:t>
            </a:r>
            <a:r>
              <a:rPr lang="en">
                <a:solidFill>
                  <a:schemeClr val="dk1"/>
                </a:solidFill>
                <a:latin typeface="Maven Pro"/>
                <a:ea typeface="Maven Pro"/>
                <a:cs typeface="Maven Pro"/>
                <a:sym typeface="Maven Pro"/>
              </a:rPr>
              <a:t> </a:t>
            </a:r>
            <a:endParaRPr>
              <a:solidFill>
                <a:schemeClr val="dk1"/>
              </a:solidFill>
              <a:latin typeface="Maven Pro"/>
              <a:ea typeface="Maven Pro"/>
              <a:cs typeface="Maven Pro"/>
              <a:sym typeface="Maven Pro"/>
            </a:endParaRPr>
          </a:p>
        </p:txBody>
      </p:sp>
      <p:sp>
        <p:nvSpPr>
          <p:cNvPr id="371" name="Google Shape;371;p38"/>
          <p:cNvSpPr txBox="1"/>
          <p:nvPr/>
        </p:nvSpPr>
        <p:spPr>
          <a:xfrm>
            <a:off x="616250" y="2606325"/>
            <a:ext cx="1698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aven Pro"/>
                <a:ea typeface="Maven Pro"/>
                <a:cs typeface="Maven Pro"/>
                <a:sym typeface="Maven Pro"/>
              </a:rPr>
              <a:t>Missing Values</a:t>
            </a:r>
            <a:endParaRPr b="1">
              <a:solidFill>
                <a:schemeClr val="dk1"/>
              </a:solidFill>
              <a:latin typeface="Maven Pro"/>
              <a:ea typeface="Maven Pro"/>
              <a:cs typeface="Maven Pro"/>
              <a:sym typeface="Maven Pro"/>
            </a:endParaRPr>
          </a:p>
        </p:txBody>
      </p:sp>
      <p:sp>
        <p:nvSpPr>
          <p:cNvPr id="372" name="Google Shape;372;p38"/>
          <p:cNvSpPr txBox="1"/>
          <p:nvPr/>
        </p:nvSpPr>
        <p:spPr>
          <a:xfrm>
            <a:off x="2538200" y="2606325"/>
            <a:ext cx="20796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aven Pro"/>
                <a:ea typeface="Maven Pro"/>
                <a:cs typeface="Maven Pro"/>
                <a:sym typeface="Maven Pro"/>
              </a:rPr>
              <a:t>Encoded Categorical Variables</a:t>
            </a:r>
            <a:endParaRPr b="1">
              <a:solidFill>
                <a:schemeClr val="dk1"/>
              </a:solidFill>
              <a:latin typeface="Maven Pro"/>
              <a:ea typeface="Maven Pro"/>
              <a:cs typeface="Maven Pro"/>
              <a:sym typeface="Maven Pro"/>
            </a:endParaRPr>
          </a:p>
        </p:txBody>
      </p:sp>
      <p:sp>
        <p:nvSpPr>
          <p:cNvPr id="373" name="Google Shape;373;p38"/>
          <p:cNvSpPr txBox="1"/>
          <p:nvPr/>
        </p:nvSpPr>
        <p:spPr>
          <a:xfrm>
            <a:off x="4840850" y="2606325"/>
            <a:ext cx="16989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aven Pro"/>
                <a:ea typeface="Maven Pro"/>
                <a:cs typeface="Maven Pro"/>
                <a:sym typeface="Maven Pro"/>
              </a:rPr>
              <a:t>Normalization + Standardization</a:t>
            </a:r>
            <a:endParaRPr b="1">
              <a:solidFill>
                <a:schemeClr val="dk1"/>
              </a:solidFill>
              <a:latin typeface="Maven Pro"/>
              <a:ea typeface="Maven Pro"/>
              <a:cs typeface="Maven Pro"/>
              <a:sym typeface="Maven Pro"/>
            </a:endParaRPr>
          </a:p>
        </p:txBody>
      </p:sp>
      <p:sp>
        <p:nvSpPr>
          <p:cNvPr id="374" name="Google Shape;374;p38"/>
          <p:cNvSpPr txBox="1"/>
          <p:nvPr/>
        </p:nvSpPr>
        <p:spPr>
          <a:xfrm>
            <a:off x="6808600" y="2606325"/>
            <a:ext cx="1698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aven Pro"/>
                <a:ea typeface="Maven Pro"/>
                <a:cs typeface="Maven Pro"/>
                <a:sym typeface="Maven Pro"/>
              </a:rPr>
              <a:t>Filtering Ages</a:t>
            </a:r>
            <a:endParaRPr b="1">
              <a:solidFill>
                <a:schemeClr val="dk1"/>
              </a:solidFill>
              <a:latin typeface="Maven Pro"/>
              <a:ea typeface="Maven Pro"/>
              <a:cs typeface="Maven Pro"/>
              <a:sym typeface="Maven Pro"/>
            </a:endParaRPr>
          </a:p>
        </p:txBody>
      </p:sp>
      <p:cxnSp>
        <p:nvCxnSpPr>
          <p:cNvPr id="375" name="Google Shape;375;p38"/>
          <p:cNvCxnSpPr>
            <a:stCxn id="371" idx="3"/>
          </p:cNvCxnSpPr>
          <p:nvPr/>
        </p:nvCxnSpPr>
        <p:spPr>
          <a:xfrm>
            <a:off x="2315150" y="2764575"/>
            <a:ext cx="0" cy="20655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38"/>
          <p:cNvCxnSpPr/>
          <p:nvPr/>
        </p:nvCxnSpPr>
        <p:spPr>
          <a:xfrm>
            <a:off x="4703825" y="2764575"/>
            <a:ext cx="0" cy="20655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38"/>
          <p:cNvCxnSpPr/>
          <p:nvPr/>
        </p:nvCxnSpPr>
        <p:spPr>
          <a:xfrm>
            <a:off x="6539750" y="2764575"/>
            <a:ext cx="0" cy="20655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38"/>
          <p:cNvSpPr txBox="1"/>
          <p:nvPr/>
        </p:nvSpPr>
        <p:spPr>
          <a:xfrm>
            <a:off x="553175" y="3189550"/>
            <a:ext cx="1599000" cy="15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Imputed median for numerical attributes </a:t>
            </a:r>
            <a:endParaRPr sz="1200">
              <a:solidFill>
                <a:schemeClr val="dk1"/>
              </a:solidFill>
              <a:latin typeface="Maven Pro"/>
              <a:ea typeface="Maven Pro"/>
              <a:cs typeface="Maven Pro"/>
              <a:sym typeface="Maven Pro"/>
            </a:endParaRPr>
          </a:p>
          <a:p>
            <a:pPr indent="0" lvl="0" marL="0" rtl="0" algn="ctr">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ctr">
              <a:spcBef>
                <a:spcPts val="0"/>
              </a:spcBef>
              <a:spcAft>
                <a:spcPts val="0"/>
              </a:spcAft>
              <a:buNone/>
            </a:pPr>
            <a:r>
              <a:rPr lang="en" sz="1200">
                <a:solidFill>
                  <a:schemeClr val="dk1"/>
                </a:solidFill>
                <a:latin typeface="Maven Pro"/>
                <a:ea typeface="Maven Pro"/>
                <a:cs typeface="Maven Pro"/>
                <a:sym typeface="Maven Pro"/>
              </a:rPr>
              <a:t>Imputed mode for categorical attributes</a:t>
            </a:r>
            <a:endParaRPr sz="1200">
              <a:solidFill>
                <a:schemeClr val="dk1"/>
              </a:solidFill>
              <a:latin typeface="Maven Pro"/>
              <a:ea typeface="Maven Pro"/>
              <a:cs typeface="Maven Pro"/>
              <a:sym typeface="Maven Pro"/>
            </a:endParaRPr>
          </a:p>
        </p:txBody>
      </p:sp>
      <p:sp>
        <p:nvSpPr>
          <p:cNvPr id="379" name="Google Shape;379;p38"/>
          <p:cNvSpPr txBox="1"/>
          <p:nvPr/>
        </p:nvSpPr>
        <p:spPr>
          <a:xfrm>
            <a:off x="2581650" y="3331150"/>
            <a:ext cx="1835700" cy="12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Assigned numbers to responses for data to be read as numerical</a:t>
            </a:r>
            <a:endParaRPr sz="1200">
              <a:solidFill>
                <a:schemeClr val="dk1"/>
              </a:solidFill>
              <a:latin typeface="Maven Pro"/>
              <a:ea typeface="Maven Pro"/>
              <a:cs typeface="Maven Pro"/>
              <a:sym typeface="Maven Pro"/>
            </a:endParaRPr>
          </a:p>
        </p:txBody>
      </p:sp>
      <p:sp>
        <p:nvSpPr>
          <p:cNvPr id="380" name="Google Shape;380;p38"/>
          <p:cNvSpPr txBox="1"/>
          <p:nvPr/>
        </p:nvSpPr>
        <p:spPr>
          <a:xfrm>
            <a:off x="4855438" y="3189550"/>
            <a:ext cx="1532700" cy="10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Winsorized to handle extreme attributes</a:t>
            </a:r>
            <a:endParaRPr sz="1200">
              <a:solidFill>
                <a:schemeClr val="dk1"/>
              </a:solidFill>
              <a:latin typeface="Maven Pro"/>
              <a:ea typeface="Maven Pro"/>
              <a:cs typeface="Maven Pro"/>
              <a:sym typeface="Maven Pro"/>
            </a:endParaRPr>
          </a:p>
          <a:p>
            <a:pPr indent="0" lvl="0" marL="0" rtl="0" algn="ctr">
              <a:spcBef>
                <a:spcPts val="0"/>
              </a:spcBef>
              <a:spcAft>
                <a:spcPts val="0"/>
              </a:spcAft>
              <a:buNone/>
            </a:pPr>
            <a:r>
              <a:t/>
            </a:r>
            <a:endParaRPr>
              <a:solidFill>
                <a:schemeClr val="dk1"/>
              </a:solidFill>
              <a:latin typeface="Maven Pro"/>
              <a:ea typeface="Maven Pro"/>
              <a:cs typeface="Maven Pro"/>
              <a:sym typeface="Maven Pro"/>
            </a:endParaRPr>
          </a:p>
          <a:p>
            <a:pPr indent="0" lvl="0" marL="0" rtl="0" algn="ctr">
              <a:spcBef>
                <a:spcPts val="0"/>
              </a:spcBef>
              <a:spcAft>
                <a:spcPts val="0"/>
              </a:spcAft>
              <a:buNone/>
            </a:pPr>
            <a:r>
              <a:rPr lang="en" sz="1200">
                <a:solidFill>
                  <a:schemeClr val="dk1"/>
                </a:solidFill>
                <a:latin typeface="Maven Pro"/>
                <a:ea typeface="Maven Pro"/>
                <a:cs typeface="Maven Pro"/>
                <a:sym typeface="Maven Pro"/>
              </a:rPr>
              <a:t>Ensures all attributes are measured on similar scale </a:t>
            </a:r>
            <a:endParaRPr sz="1200">
              <a:solidFill>
                <a:schemeClr val="dk1"/>
              </a:solidFill>
              <a:latin typeface="Maven Pro"/>
              <a:ea typeface="Maven Pro"/>
              <a:cs typeface="Maven Pro"/>
              <a:sym typeface="Maven Pro"/>
            </a:endParaRPr>
          </a:p>
        </p:txBody>
      </p:sp>
      <p:sp>
        <p:nvSpPr>
          <p:cNvPr id="381" name="Google Shape;381;p38"/>
          <p:cNvSpPr txBox="1"/>
          <p:nvPr/>
        </p:nvSpPr>
        <p:spPr>
          <a:xfrm>
            <a:off x="6826250" y="3447850"/>
            <a:ext cx="1599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Only </a:t>
            </a:r>
            <a:r>
              <a:rPr lang="en" sz="1200">
                <a:solidFill>
                  <a:schemeClr val="dk1"/>
                </a:solidFill>
                <a:latin typeface="Maven Pro"/>
                <a:ea typeface="Maven Pro"/>
                <a:cs typeface="Maven Pro"/>
                <a:sym typeface="Maven Pro"/>
              </a:rPr>
              <a:t>included</a:t>
            </a:r>
            <a:r>
              <a:rPr lang="en" sz="1200">
                <a:solidFill>
                  <a:schemeClr val="dk1"/>
                </a:solidFill>
                <a:latin typeface="Maven Pro"/>
                <a:ea typeface="Maven Pro"/>
                <a:cs typeface="Maven Pro"/>
                <a:sym typeface="Maven Pro"/>
              </a:rPr>
              <a:t> ages 18-25</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p:txBody>
      </p:sp>
      <p:pic>
        <p:nvPicPr>
          <p:cNvPr id="382" name="Google Shape;382;p38"/>
          <p:cNvPicPr preferRelativeResize="0"/>
          <p:nvPr/>
        </p:nvPicPr>
        <p:blipFill>
          <a:blip r:embed="rId4">
            <a:alphaModFix/>
          </a:blip>
          <a:stretch>
            <a:fillRect/>
          </a:stretch>
        </p:blipFill>
        <p:spPr>
          <a:xfrm>
            <a:off x="4454650" y="1964775"/>
            <a:ext cx="4689351" cy="61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1446650" y="191350"/>
            <a:ext cx="6385200" cy="53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Exploratory Data Analysis </a:t>
            </a:r>
            <a:endParaRPr sz="2500"/>
          </a:p>
        </p:txBody>
      </p:sp>
      <p:sp>
        <p:nvSpPr>
          <p:cNvPr id="388" name="Google Shape;388;p39"/>
          <p:cNvSpPr txBox="1"/>
          <p:nvPr>
            <p:ph idx="1" type="subTitle"/>
          </p:nvPr>
        </p:nvSpPr>
        <p:spPr>
          <a:xfrm>
            <a:off x="6771175" y="1314550"/>
            <a:ext cx="2372700" cy="16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Top Genre Preferences:</a:t>
            </a:r>
            <a:endParaRPr sz="1200"/>
          </a:p>
          <a:p>
            <a:pPr indent="0" lvl="0" marL="0" rtl="0" algn="ctr">
              <a:spcBef>
                <a:spcPts val="0"/>
              </a:spcBef>
              <a:spcAft>
                <a:spcPts val="0"/>
              </a:spcAft>
              <a:buNone/>
            </a:pPr>
            <a:r>
              <a:rPr lang="en" sz="1200"/>
              <a:t>Engineering: Pop </a:t>
            </a:r>
            <a:endParaRPr sz="1200"/>
          </a:p>
          <a:p>
            <a:pPr indent="0" lvl="0" marL="0" rtl="0" algn="ctr">
              <a:spcBef>
                <a:spcPts val="0"/>
              </a:spcBef>
              <a:spcAft>
                <a:spcPts val="0"/>
              </a:spcAft>
              <a:buNone/>
            </a:pPr>
            <a:r>
              <a:rPr lang="en" sz="1200"/>
              <a:t>Business: Rock </a:t>
            </a:r>
            <a:endParaRPr sz="1200"/>
          </a:p>
          <a:p>
            <a:pPr indent="0" lvl="0" marL="0" rtl="0" algn="ctr">
              <a:spcBef>
                <a:spcPts val="0"/>
              </a:spcBef>
              <a:spcAft>
                <a:spcPts val="0"/>
              </a:spcAft>
              <a:buNone/>
            </a:pPr>
            <a:r>
              <a:rPr lang="en" sz="1200"/>
              <a:t>CS: Rock </a:t>
            </a:r>
            <a:endParaRPr sz="1200"/>
          </a:p>
          <a:p>
            <a:pPr indent="0" lvl="0" marL="0" rtl="0" algn="ctr">
              <a:spcBef>
                <a:spcPts val="0"/>
              </a:spcBef>
              <a:spcAft>
                <a:spcPts val="0"/>
              </a:spcAft>
              <a:buNone/>
            </a:pPr>
            <a:r>
              <a:rPr lang="en" sz="1200"/>
              <a:t>Mathematics: Pop</a:t>
            </a:r>
            <a:endParaRPr sz="1200"/>
          </a:p>
        </p:txBody>
      </p:sp>
      <p:pic>
        <p:nvPicPr>
          <p:cNvPr id="389" name="Google Shape;389;p39" title="download.png"/>
          <p:cNvPicPr preferRelativeResize="0"/>
          <p:nvPr/>
        </p:nvPicPr>
        <p:blipFill>
          <a:blip r:embed="rId3">
            <a:alphaModFix/>
          </a:blip>
          <a:stretch>
            <a:fillRect/>
          </a:stretch>
        </p:blipFill>
        <p:spPr>
          <a:xfrm>
            <a:off x="135775" y="960620"/>
            <a:ext cx="6635399" cy="4037205"/>
          </a:xfrm>
          <a:prstGeom prst="rect">
            <a:avLst/>
          </a:prstGeom>
          <a:noFill/>
          <a:ln>
            <a:noFill/>
          </a:ln>
        </p:spPr>
      </p:pic>
      <p:pic>
        <p:nvPicPr>
          <p:cNvPr id="390" name="Google Shape;390;p39"/>
          <p:cNvPicPr preferRelativeResize="0"/>
          <p:nvPr/>
        </p:nvPicPr>
        <p:blipFill>
          <a:blip r:embed="rId4">
            <a:alphaModFix/>
          </a:blip>
          <a:stretch>
            <a:fillRect/>
          </a:stretch>
        </p:blipFill>
        <p:spPr>
          <a:xfrm>
            <a:off x="6870413" y="3327225"/>
            <a:ext cx="2174225" cy="69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0"/>
          <p:cNvSpPr txBox="1"/>
          <p:nvPr>
            <p:ph type="title"/>
          </p:nvPr>
        </p:nvSpPr>
        <p:spPr>
          <a:xfrm>
            <a:off x="2897400" y="176050"/>
            <a:ext cx="3349200" cy="49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EDA Continued. </a:t>
            </a:r>
            <a:endParaRPr sz="2500"/>
          </a:p>
        </p:txBody>
      </p:sp>
      <p:sp>
        <p:nvSpPr>
          <p:cNvPr id="396" name="Google Shape;396;p40"/>
          <p:cNvSpPr txBox="1"/>
          <p:nvPr>
            <p:ph idx="1" type="subTitle"/>
          </p:nvPr>
        </p:nvSpPr>
        <p:spPr>
          <a:xfrm>
            <a:off x="6977300" y="1110925"/>
            <a:ext cx="2032200" cy="17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a:t>
            </a:r>
            <a:r>
              <a:rPr lang="en" sz="1200"/>
              <a:t>he longer the black line the more variance there is signifying outliers which may misrepresent the true average</a:t>
            </a:r>
            <a:endParaRPr sz="1200"/>
          </a:p>
        </p:txBody>
      </p:sp>
      <p:pic>
        <p:nvPicPr>
          <p:cNvPr id="397" name="Google Shape;397;p40" title="download.png"/>
          <p:cNvPicPr preferRelativeResize="0"/>
          <p:nvPr/>
        </p:nvPicPr>
        <p:blipFill>
          <a:blip r:embed="rId3">
            <a:alphaModFix/>
          </a:blip>
          <a:stretch>
            <a:fillRect/>
          </a:stretch>
        </p:blipFill>
        <p:spPr>
          <a:xfrm>
            <a:off x="159450" y="769075"/>
            <a:ext cx="6598924" cy="4246600"/>
          </a:xfrm>
          <a:prstGeom prst="rect">
            <a:avLst/>
          </a:prstGeom>
          <a:noFill/>
          <a:ln>
            <a:noFill/>
          </a:ln>
        </p:spPr>
      </p:pic>
      <p:pic>
        <p:nvPicPr>
          <p:cNvPr id="398" name="Google Shape;398;p40"/>
          <p:cNvPicPr preferRelativeResize="0"/>
          <p:nvPr/>
        </p:nvPicPr>
        <p:blipFill>
          <a:blip r:embed="rId4">
            <a:alphaModFix/>
          </a:blip>
          <a:stretch>
            <a:fillRect/>
          </a:stretch>
        </p:blipFill>
        <p:spPr>
          <a:xfrm>
            <a:off x="6599750" y="4668020"/>
            <a:ext cx="2409739" cy="34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1"/>
          <p:cNvSpPr txBox="1"/>
          <p:nvPr>
            <p:ph type="title"/>
          </p:nvPr>
        </p:nvSpPr>
        <p:spPr>
          <a:xfrm>
            <a:off x="2683050" y="297575"/>
            <a:ext cx="37779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EDA Continued. </a:t>
            </a:r>
            <a:endParaRPr sz="2500"/>
          </a:p>
        </p:txBody>
      </p:sp>
      <p:sp>
        <p:nvSpPr>
          <p:cNvPr id="404" name="Google Shape;404;p41"/>
          <p:cNvSpPr txBox="1"/>
          <p:nvPr>
            <p:ph idx="1" type="subTitle"/>
          </p:nvPr>
        </p:nvSpPr>
        <p:spPr>
          <a:xfrm>
            <a:off x="7068200" y="1110925"/>
            <a:ext cx="2075700" cy="24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Each bar represents a group of students who share the same major and musical preference, with the color of the bar indicating the genre. thin black lines represent 95% confidence intervals, which reflect uncertainty in self reported stress levels.</a:t>
            </a:r>
            <a:endParaRPr sz="1200"/>
          </a:p>
        </p:txBody>
      </p:sp>
      <p:pic>
        <p:nvPicPr>
          <p:cNvPr id="405" name="Google Shape;405;p41" title="download.png"/>
          <p:cNvPicPr preferRelativeResize="0"/>
          <p:nvPr/>
        </p:nvPicPr>
        <p:blipFill>
          <a:blip r:embed="rId3">
            <a:alphaModFix/>
          </a:blip>
          <a:stretch>
            <a:fillRect/>
          </a:stretch>
        </p:blipFill>
        <p:spPr>
          <a:xfrm>
            <a:off x="83200" y="774575"/>
            <a:ext cx="6984992" cy="4245650"/>
          </a:xfrm>
          <a:prstGeom prst="rect">
            <a:avLst/>
          </a:prstGeom>
          <a:noFill/>
          <a:ln>
            <a:noFill/>
          </a:ln>
        </p:spPr>
      </p:pic>
      <p:pic>
        <p:nvPicPr>
          <p:cNvPr id="406" name="Google Shape;406;p41"/>
          <p:cNvPicPr preferRelativeResize="0"/>
          <p:nvPr/>
        </p:nvPicPr>
        <p:blipFill>
          <a:blip r:embed="rId4">
            <a:alphaModFix/>
          </a:blip>
          <a:stretch>
            <a:fillRect/>
          </a:stretch>
        </p:blipFill>
        <p:spPr>
          <a:xfrm>
            <a:off x="6471075" y="4317520"/>
            <a:ext cx="2538450" cy="55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txBox="1"/>
          <p:nvPr>
            <p:ph type="title"/>
          </p:nvPr>
        </p:nvSpPr>
        <p:spPr>
          <a:xfrm>
            <a:off x="720000" y="11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Code for Clustering </a:t>
            </a:r>
            <a:endParaRPr sz="2500"/>
          </a:p>
        </p:txBody>
      </p:sp>
      <p:sp>
        <p:nvSpPr>
          <p:cNvPr id="412" name="Google Shape;412;p42"/>
          <p:cNvSpPr txBox="1"/>
          <p:nvPr/>
        </p:nvSpPr>
        <p:spPr>
          <a:xfrm>
            <a:off x="101350" y="1054125"/>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aven Pro"/>
              <a:ea typeface="Maven Pro"/>
              <a:cs typeface="Maven Pro"/>
              <a:sym typeface="Maven Pro"/>
            </a:endParaRPr>
          </a:p>
        </p:txBody>
      </p:sp>
      <p:pic>
        <p:nvPicPr>
          <p:cNvPr id="413" name="Google Shape;413;p42" title="Screenshot 2025-04-22 152122.png"/>
          <p:cNvPicPr preferRelativeResize="0"/>
          <p:nvPr/>
        </p:nvPicPr>
        <p:blipFill>
          <a:blip r:embed="rId3">
            <a:alphaModFix/>
          </a:blip>
          <a:stretch>
            <a:fillRect/>
          </a:stretch>
        </p:blipFill>
        <p:spPr>
          <a:xfrm>
            <a:off x="101350" y="1235482"/>
            <a:ext cx="4306199" cy="1336273"/>
          </a:xfrm>
          <a:prstGeom prst="rect">
            <a:avLst/>
          </a:prstGeom>
          <a:noFill/>
          <a:ln>
            <a:noFill/>
          </a:ln>
        </p:spPr>
      </p:pic>
      <p:pic>
        <p:nvPicPr>
          <p:cNvPr id="414" name="Google Shape;414;p42" title="Screenshot 2025-04-22 152302.png"/>
          <p:cNvPicPr preferRelativeResize="0"/>
          <p:nvPr/>
        </p:nvPicPr>
        <p:blipFill>
          <a:blip r:embed="rId4">
            <a:alphaModFix/>
          </a:blip>
          <a:stretch>
            <a:fillRect/>
          </a:stretch>
        </p:blipFill>
        <p:spPr>
          <a:xfrm>
            <a:off x="304038" y="3693299"/>
            <a:ext cx="4103525" cy="799226"/>
          </a:xfrm>
          <a:prstGeom prst="rect">
            <a:avLst/>
          </a:prstGeom>
          <a:noFill/>
          <a:ln>
            <a:noFill/>
          </a:ln>
        </p:spPr>
      </p:pic>
      <p:pic>
        <p:nvPicPr>
          <p:cNvPr id="415" name="Google Shape;415;p42" title="Screenshot 2025-04-22 152429.png"/>
          <p:cNvPicPr preferRelativeResize="0"/>
          <p:nvPr/>
        </p:nvPicPr>
        <p:blipFill>
          <a:blip r:embed="rId5">
            <a:alphaModFix/>
          </a:blip>
          <a:stretch>
            <a:fillRect/>
          </a:stretch>
        </p:blipFill>
        <p:spPr>
          <a:xfrm>
            <a:off x="4571999" y="2162222"/>
            <a:ext cx="4572001" cy="19892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l About Artificial Intelligence by Slidesgo">
  <a:themeElements>
    <a:clrScheme name="Simple Light">
      <a:dk1>
        <a:srgbClr val="181818"/>
      </a:dk1>
      <a:lt1>
        <a:srgbClr val="F3F3F3"/>
      </a:lt1>
      <a:dk2>
        <a:srgbClr val="3D3D3B"/>
      </a:dk2>
      <a:lt2>
        <a:srgbClr val="C1C1C1"/>
      </a:lt2>
      <a:accent1>
        <a:srgbClr val="5D65BB"/>
      </a:accent1>
      <a:accent2>
        <a:srgbClr val="707BE0"/>
      </a:accent2>
      <a:accent3>
        <a:srgbClr val="BCC1E6"/>
      </a:accent3>
      <a:accent4>
        <a:srgbClr val="FFFFFF"/>
      </a:accent4>
      <a:accent5>
        <a:srgbClr val="FFFFFF"/>
      </a:accent5>
      <a:accent6>
        <a:srgbClr val="FFFFFF"/>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